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70" r:id="rId4"/>
    <p:sldId id="271" r:id="rId5"/>
    <p:sldId id="258" r:id="rId6"/>
    <p:sldId id="272" r:id="rId7"/>
    <p:sldId id="276" r:id="rId8"/>
    <p:sldId id="274" r:id="rId9"/>
    <p:sldId id="273" r:id="rId10"/>
    <p:sldId id="275" r:id="rId11"/>
    <p:sldId id="277" r:id="rId12"/>
    <p:sldId id="278" r:id="rId13"/>
    <p:sldId id="279" r:id="rId14"/>
    <p:sldId id="280" r:id="rId15"/>
    <p:sldId id="282" r:id="rId16"/>
    <p:sldId id="281"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67CA"/>
    <a:srgbClr val="2049A6"/>
    <a:srgbClr val="1F4E7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98"/>
    <p:restoredTop sz="94648"/>
  </p:normalViewPr>
  <p:slideViewPr>
    <p:cSldViewPr snapToGrid="0">
      <p:cViewPr varScale="1">
        <p:scale>
          <a:sx n="71" d="100"/>
          <a:sy n="71" d="100"/>
        </p:scale>
        <p:origin x="58"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7B77B6-A42E-A048-A74D-7373B9F65E74}"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9B0C7-4240-DB45-8EF7-0C3919A90BFA}" type="slidenum">
              <a:rPr lang="en-US" smtClean="0"/>
              <a:t>‹#›</a:t>
            </a:fld>
            <a:endParaRPr lang="en-US"/>
          </a:p>
        </p:txBody>
      </p:sp>
    </p:spTree>
    <p:extLst>
      <p:ext uri="{BB962C8B-B14F-4D97-AF65-F5344CB8AC3E}">
        <p14:creationId xmlns:p14="http://schemas.microsoft.com/office/powerpoint/2010/main" val="2756579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9B0C7-4240-DB45-8EF7-0C3919A90BFA}" type="slidenum">
              <a:rPr lang="en-US" smtClean="0"/>
              <a:t>1</a:t>
            </a:fld>
            <a:endParaRPr lang="en-US"/>
          </a:p>
        </p:txBody>
      </p:sp>
    </p:spTree>
    <p:extLst>
      <p:ext uri="{BB962C8B-B14F-4D97-AF65-F5344CB8AC3E}">
        <p14:creationId xmlns:p14="http://schemas.microsoft.com/office/powerpoint/2010/main" val="3047430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C9B0C7-4240-DB45-8EF7-0C3919A90BFA}" type="slidenum">
              <a:rPr lang="en-US" smtClean="0"/>
              <a:t>9</a:t>
            </a:fld>
            <a:endParaRPr lang="en-US"/>
          </a:p>
        </p:txBody>
      </p:sp>
    </p:spTree>
    <p:extLst>
      <p:ext uri="{BB962C8B-B14F-4D97-AF65-F5344CB8AC3E}">
        <p14:creationId xmlns:p14="http://schemas.microsoft.com/office/powerpoint/2010/main" val="2081934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CE9035-4A16-5448-9596-651BFBF89D25}"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1539024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E9035-4A16-5448-9596-651BFBF89D25}"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289994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E9035-4A16-5448-9596-651BFBF89D25}"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2455787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E9035-4A16-5448-9596-651BFBF89D25}"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1969123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CE9035-4A16-5448-9596-651BFBF89D25}"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589042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CE9035-4A16-5448-9596-651BFBF89D25}"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4239506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CE9035-4A16-5448-9596-651BFBF89D25}" type="datetimeFigureOut">
              <a:rPr lang="en-US" smtClean="0"/>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1995981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CE9035-4A16-5448-9596-651BFBF89D25}" type="datetimeFigureOut">
              <a:rPr lang="en-US" smtClean="0"/>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448741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CE9035-4A16-5448-9596-651BFBF89D25}" type="datetimeFigureOut">
              <a:rPr lang="en-US" smtClean="0"/>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1988374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CE9035-4A16-5448-9596-651BFBF89D25}"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606415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CE9035-4A16-5448-9596-651BFBF89D25}"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F5964-A65C-144A-8CB9-14CEA7A8A839}" type="slidenum">
              <a:rPr lang="en-US" smtClean="0"/>
              <a:t>‹#›</a:t>
            </a:fld>
            <a:endParaRPr lang="en-US"/>
          </a:p>
        </p:txBody>
      </p:sp>
    </p:spTree>
    <p:extLst>
      <p:ext uri="{BB962C8B-B14F-4D97-AF65-F5344CB8AC3E}">
        <p14:creationId xmlns:p14="http://schemas.microsoft.com/office/powerpoint/2010/main" val="414846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CE9035-4A16-5448-9596-651BFBF89D25}" type="datetimeFigureOut">
              <a:rPr lang="en-US" smtClean="0"/>
              <a:t>12/12/2022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F5964-A65C-144A-8CB9-14CEA7A8A839}" type="slidenum">
              <a:rPr lang="en-US" smtClean="0"/>
              <a:t>‹#›</a:t>
            </a:fld>
            <a:endParaRPr lang="en-US"/>
          </a:p>
        </p:txBody>
      </p:sp>
    </p:spTree>
    <p:extLst>
      <p:ext uri="{BB962C8B-B14F-4D97-AF65-F5344CB8AC3E}">
        <p14:creationId xmlns:p14="http://schemas.microsoft.com/office/powerpoint/2010/main" val="2030733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563B-16B6-8EC8-3D69-945465007B81}"/>
              </a:ext>
            </a:extLst>
          </p:cNvPr>
          <p:cNvSpPr>
            <a:spLocks noGrp="1"/>
          </p:cNvSpPr>
          <p:nvPr>
            <p:ph type="ctrTitle"/>
          </p:nvPr>
        </p:nvSpPr>
        <p:spPr>
          <a:xfrm>
            <a:off x="-12034" y="4691270"/>
            <a:ext cx="11417968" cy="2166730"/>
          </a:xfrm>
        </p:spPr>
        <p:txBody>
          <a:bodyPr>
            <a:normAutofit/>
          </a:bodyPr>
          <a:lstStyle/>
          <a:p>
            <a:pPr algn="l"/>
            <a:r>
              <a:rPr lang="en-US" sz="3200" b="1" dirty="0">
                <a:latin typeface="Helvetica" pitchFamily="2" charset="0"/>
              </a:rPr>
              <a:t>Determinants of Body Camera Usage during Fatal Police Shootings in the United States (2015-2022)</a:t>
            </a:r>
            <a:br>
              <a:rPr lang="en-US" sz="3200" b="1" dirty="0">
                <a:latin typeface="Helvetica" pitchFamily="2" charset="0"/>
              </a:rPr>
            </a:br>
            <a:r>
              <a:rPr lang="en-US" sz="3200" dirty="0">
                <a:latin typeface="Helvetica" pitchFamily="2" charset="0"/>
              </a:rPr>
              <a:t>Team 7 Final Project</a:t>
            </a:r>
            <a:br>
              <a:rPr lang="en-US" sz="3200" dirty="0">
                <a:latin typeface="Helvetica" pitchFamily="2" charset="0"/>
              </a:rPr>
            </a:br>
            <a:r>
              <a:rPr lang="en-US" sz="1000" dirty="0">
                <a:latin typeface="Helvetica" pitchFamily="2" charset="0"/>
              </a:rPr>
              <a:t> </a:t>
            </a:r>
            <a:br>
              <a:rPr lang="en-US" sz="3200" dirty="0">
                <a:latin typeface="Helvetica" pitchFamily="2" charset="0"/>
              </a:rPr>
            </a:br>
            <a:r>
              <a:rPr lang="en-US" sz="1600" dirty="0">
                <a:latin typeface="Helvetica" pitchFamily="2" charset="0"/>
              </a:rPr>
              <a:t>Alex </a:t>
            </a:r>
            <a:r>
              <a:rPr lang="en-US" sz="1600" dirty="0" err="1">
                <a:latin typeface="Helvetica" pitchFamily="2" charset="0"/>
              </a:rPr>
              <a:t>Khater</a:t>
            </a:r>
            <a:r>
              <a:rPr lang="en-US" sz="1600" dirty="0">
                <a:latin typeface="Helvetica" pitchFamily="2" charset="0"/>
              </a:rPr>
              <a:t>, Rajeev </a:t>
            </a:r>
            <a:r>
              <a:rPr lang="en-US" sz="1600" dirty="0" err="1">
                <a:latin typeface="Helvetica" pitchFamily="2" charset="0"/>
              </a:rPr>
              <a:t>Koneru</a:t>
            </a:r>
            <a:r>
              <a:rPr lang="en-US" sz="1600" dirty="0">
                <a:latin typeface="Helvetica" pitchFamily="2" charset="0"/>
              </a:rPr>
              <a:t>, Cora Martin </a:t>
            </a:r>
            <a:endParaRPr lang="en-US" sz="3200" dirty="0">
              <a:latin typeface="Helvetica" pitchFamily="2" charset="0"/>
            </a:endParaRPr>
          </a:p>
        </p:txBody>
      </p:sp>
      <p:pic>
        <p:nvPicPr>
          <p:cNvPr id="6" name="Picture 5" descr="A picture containing text, dark&#10;&#10;Description automatically generated">
            <a:extLst>
              <a:ext uri="{FF2B5EF4-FFF2-40B4-BE49-F238E27FC236}">
                <a16:creationId xmlns:a16="http://schemas.microsoft.com/office/drawing/2014/main" id="{2B949554-C490-2EA7-7B38-BEFB20870457}"/>
              </a:ext>
            </a:extLst>
          </p:cNvPr>
          <p:cNvPicPr>
            <a:picLocks noChangeAspect="1"/>
          </p:cNvPicPr>
          <p:nvPr/>
        </p:nvPicPr>
        <p:blipFill>
          <a:blip r:embed="rId3"/>
          <a:stretch>
            <a:fillRect/>
          </a:stretch>
        </p:blipFill>
        <p:spPr>
          <a:xfrm>
            <a:off x="1896280" y="0"/>
            <a:ext cx="9521687" cy="5125842"/>
          </a:xfrm>
          <a:prstGeom prst="rect">
            <a:avLst/>
          </a:prstGeom>
        </p:spPr>
      </p:pic>
      <p:pic>
        <p:nvPicPr>
          <p:cNvPr id="8" name="Picture 7" descr="Shape, rectangle&#10;&#10;Description automatically generated">
            <a:extLst>
              <a:ext uri="{FF2B5EF4-FFF2-40B4-BE49-F238E27FC236}">
                <a16:creationId xmlns:a16="http://schemas.microsoft.com/office/drawing/2014/main" id="{9C16341D-94E0-B0FA-2A49-2C0ABDE18FB8}"/>
              </a:ext>
            </a:extLst>
          </p:cNvPr>
          <p:cNvPicPr>
            <a:picLocks noChangeAspect="1"/>
          </p:cNvPicPr>
          <p:nvPr/>
        </p:nvPicPr>
        <p:blipFill>
          <a:blip r:embed="rId4"/>
          <a:stretch>
            <a:fillRect/>
          </a:stretch>
        </p:blipFill>
        <p:spPr>
          <a:xfrm>
            <a:off x="0" y="-1"/>
            <a:ext cx="2055306" cy="5125841"/>
          </a:xfrm>
          <a:prstGeom prst="rect">
            <a:avLst/>
          </a:prstGeom>
        </p:spPr>
      </p:pic>
      <p:pic>
        <p:nvPicPr>
          <p:cNvPr id="10" name="Picture 9" descr="Background pattern&#10;&#10;Description automatically generated">
            <a:extLst>
              <a:ext uri="{FF2B5EF4-FFF2-40B4-BE49-F238E27FC236}">
                <a16:creationId xmlns:a16="http://schemas.microsoft.com/office/drawing/2014/main" id="{6E8E43EA-A343-10BF-AB0F-A1848B28F8DD}"/>
              </a:ext>
            </a:extLst>
          </p:cNvPr>
          <p:cNvPicPr>
            <a:picLocks noChangeAspect="1"/>
          </p:cNvPicPr>
          <p:nvPr/>
        </p:nvPicPr>
        <p:blipFill>
          <a:blip r:embed="rId5"/>
          <a:stretch>
            <a:fillRect/>
          </a:stretch>
        </p:blipFill>
        <p:spPr>
          <a:xfrm>
            <a:off x="11195716" y="-2"/>
            <a:ext cx="996283" cy="5125841"/>
          </a:xfrm>
          <a:prstGeom prst="rect">
            <a:avLst/>
          </a:prstGeom>
        </p:spPr>
      </p:pic>
    </p:spTree>
    <p:extLst>
      <p:ext uri="{BB962C8B-B14F-4D97-AF65-F5344CB8AC3E}">
        <p14:creationId xmlns:p14="http://schemas.microsoft.com/office/powerpoint/2010/main" val="2791930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42868F-5592-98F9-7BC9-ECFA7313381D}"/>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54CDF-CF27-8532-D9AC-66B5A20E518C}"/>
              </a:ext>
            </a:extLst>
          </p:cNvPr>
          <p:cNvSpPr>
            <a:spLocks noGrp="1"/>
          </p:cNvSpPr>
          <p:nvPr>
            <p:ph type="title"/>
          </p:nvPr>
        </p:nvSpPr>
        <p:spPr/>
        <p:txBody>
          <a:bodyPr/>
          <a:lstStyle/>
          <a:p>
            <a:r>
              <a:rPr lang="en-US" dirty="0">
                <a:solidFill>
                  <a:schemeClr val="bg1"/>
                </a:solidFill>
                <a:latin typeface="Helvetica" pitchFamily="2" charset="0"/>
              </a:rPr>
              <a:t>Model #1</a:t>
            </a:r>
          </a:p>
        </p:txBody>
      </p:sp>
      <p:sp>
        <p:nvSpPr>
          <p:cNvPr id="3" name="Content Placeholder 2">
            <a:extLst>
              <a:ext uri="{FF2B5EF4-FFF2-40B4-BE49-F238E27FC236}">
                <a16:creationId xmlns:a16="http://schemas.microsoft.com/office/drawing/2014/main" id="{0BC0A868-4ED1-F815-D420-094CB2D062CA}"/>
              </a:ext>
            </a:extLst>
          </p:cNvPr>
          <p:cNvSpPr>
            <a:spLocks noGrp="1"/>
          </p:cNvSpPr>
          <p:nvPr>
            <p:ph idx="1"/>
          </p:nvPr>
        </p:nvSpPr>
        <p:spPr>
          <a:xfrm>
            <a:off x="6986589" y="2297037"/>
            <a:ext cx="4672012" cy="3359439"/>
          </a:xfrm>
        </p:spPr>
        <p:txBody>
          <a:bodyPr>
            <a:normAutofit fontScale="77500" lnSpcReduction="20000"/>
          </a:bodyPr>
          <a:lstStyle/>
          <a:p>
            <a:pPr marL="0" indent="0">
              <a:buNone/>
            </a:pPr>
            <a:r>
              <a:rPr lang="en-US" b="0" i="0" dirty="0">
                <a:solidFill>
                  <a:schemeClr val="bg1"/>
                </a:solidFill>
                <a:effectLst/>
                <a:latin typeface="Helvetica Neue"/>
              </a:rPr>
              <a:t>Variables: All new variables + regions</a:t>
            </a:r>
          </a:p>
          <a:p>
            <a:pPr marL="0" indent="0">
              <a:buNone/>
            </a:pPr>
            <a:endParaRPr lang="en-US" b="0" i="0" dirty="0">
              <a:solidFill>
                <a:schemeClr val="bg1"/>
              </a:solidFill>
              <a:effectLst/>
              <a:latin typeface="Helvetica Neue"/>
            </a:endParaRPr>
          </a:p>
          <a:p>
            <a:pPr marL="0" indent="0">
              <a:buNone/>
            </a:pPr>
            <a:r>
              <a:rPr lang="en-US" b="0" i="0" dirty="0">
                <a:solidFill>
                  <a:schemeClr val="bg1"/>
                </a:solidFill>
                <a:effectLst/>
                <a:latin typeface="Helvetica Neue"/>
              </a:rPr>
              <a:t>The VIF value for this model is within acceptable range.</a:t>
            </a:r>
          </a:p>
          <a:p>
            <a:pPr marL="0" indent="0">
              <a:buNone/>
            </a:pPr>
            <a:r>
              <a:rPr lang="en-US" b="0" i="0" dirty="0">
                <a:solidFill>
                  <a:schemeClr val="bg1"/>
                </a:solidFill>
                <a:effectLst/>
                <a:latin typeface="Helvetica Neue"/>
              </a:rPr>
              <a:t>With an R^2 of 0.183, this model is not very good at predicting statewide body camera usage. </a:t>
            </a:r>
          </a:p>
          <a:p>
            <a:pPr marL="0" indent="0">
              <a:buNone/>
            </a:pPr>
            <a:r>
              <a:rPr lang="en-US" b="0" i="0" dirty="0">
                <a:solidFill>
                  <a:schemeClr val="bg1"/>
                </a:solidFill>
                <a:effectLst/>
                <a:latin typeface="Helvetica Neue"/>
              </a:rPr>
              <a:t>We can see that the region variable is not helpful so we will remove it.</a:t>
            </a:r>
            <a:endParaRPr lang="en-US" dirty="0">
              <a:solidFill>
                <a:schemeClr val="bg1"/>
              </a:solidFill>
            </a:endParaRPr>
          </a:p>
        </p:txBody>
      </p:sp>
      <p:pic>
        <p:nvPicPr>
          <p:cNvPr id="5" name="Picture 4">
            <a:extLst>
              <a:ext uri="{FF2B5EF4-FFF2-40B4-BE49-F238E27FC236}">
                <a16:creationId xmlns:a16="http://schemas.microsoft.com/office/drawing/2014/main" id="{DCC12C60-42D0-0F52-49FA-F1BDC51B93FA}"/>
              </a:ext>
            </a:extLst>
          </p:cNvPr>
          <p:cNvPicPr>
            <a:picLocks noChangeAspect="1"/>
          </p:cNvPicPr>
          <p:nvPr/>
        </p:nvPicPr>
        <p:blipFill>
          <a:blip r:embed="rId2"/>
          <a:stretch>
            <a:fillRect/>
          </a:stretch>
        </p:blipFill>
        <p:spPr>
          <a:xfrm>
            <a:off x="1276352" y="1460640"/>
            <a:ext cx="4961658" cy="5032235"/>
          </a:xfrm>
          <a:prstGeom prst="rect">
            <a:avLst/>
          </a:prstGeom>
        </p:spPr>
      </p:pic>
    </p:spTree>
    <p:extLst>
      <p:ext uri="{BB962C8B-B14F-4D97-AF65-F5344CB8AC3E}">
        <p14:creationId xmlns:p14="http://schemas.microsoft.com/office/powerpoint/2010/main" val="2481040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8E764C-A1F0-AB5B-979D-EE8D10DE920F}"/>
              </a:ext>
            </a:extLst>
          </p:cNvPr>
          <p:cNvSpPr/>
          <p:nvPr/>
        </p:nvSpPr>
        <p:spPr>
          <a:xfrm>
            <a:off x="-103909"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2C72D5-0953-9BD9-2D6D-86B2A382F189}"/>
              </a:ext>
            </a:extLst>
          </p:cNvPr>
          <p:cNvSpPr>
            <a:spLocks noGrp="1"/>
          </p:cNvSpPr>
          <p:nvPr>
            <p:ph type="title"/>
          </p:nvPr>
        </p:nvSpPr>
        <p:spPr>
          <a:xfrm>
            <a:off x="838200" y="365125"/>
            <a:ext cx="10519064" cy="538884"/>
          </a:xfrm>
        </p:spPr>
        <p:txBody>
          <a:bodyPr>
            <a:normAutofit fontScale="90000"/>
          </a:bodyPr>
          <a:lstStyle/>
          <a:p>
            <a:r>
              <a:rPr lang="en-US" dirty="0">
                <a:solidFill>
                  <a:schemeClr val="bg1"/>
                </a:solidFill>
                <a:latin typeface="Helvetica" pitchFamily="2" charset="0"/>
              </a:rPr>
              <a:t>Residual vs. Fitted</a:t>
            </a:r>
          </a:p>
        </p:txBody>
      </p:sp>
      <p:pic>
        <p:nvPicPr>
          <p:cNvPr id="5" name="Content Placeholder 4">
            <a:extLst>
              <a:ext uri="{FF2B5EF4-FFF2-40B4-BE49-F238E27FC236}">
                <a16:creationId xmlns:a16="http://schemas.microsoft.com/office/drawing/2014/main" id="{F3401AC1-CCF9-DBC1-1CE7-FF32C32BCBB1}"/>
              </a:ext>
            </a:extLst>
          </p:cNvPr>
          <p:cNvPicPr>
            <a:picLocks noGrp="1" noChangeAspect="1"/>
          </p:cNvPicPr>
          <p:nvPr>
            <p:ph idx="1"/>
          </p:nvPr>
        </p:nvPicPr>
        <p:blipFill>
          <a:blip r:embed="rId2"/>
          <a:stretch>
            <a:fillRect/>
          </a:stretch>
        </p:blipFill>
        <p:spPr>
          <a:xfrm>
            <a:off x="1481137" y="1131166"/>
            <a:ext cx="9229725" cy="5361709"/>
          </a:xfrm>
        </p:spPr>
      </p:pic>
    </p:spTree>
    <p:extLst>
      <p:ext uri="{BB962C8B-B14F-4D97-AF65-F5344CB8AC3E}">
        <p14:creationId xmlns:p14="http://schemas.microsoft.com/office/powerpoint/2010/main" val="968661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F8A13-1F6C-62F9-D526-D7449EF88B92}"/>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B5C23F-210D-818E-2E5A-CE2ECFEA4984}"/>
              </a:ext>
            </a:extLst>
          </p:cNvPr>
          <p:cNvSpPr>
            <a:spLocks noGrp="1"/>
          </p:cNvSpPr>
          <p:nvPr>
            <p:ph type="title"/>
          </p:nvPr>
        </p:nvSpPr>
        <p:spPr/>
        <p:txBody>
          <a:bodyPr/>
          <a:lstStyle/>
          <a:p>
            <a:r>
              <a:rPr lang="en-US" dirty="0">
                <a:solidFill>
                  <a:schemeClr val="bg1"/>
                </a:solidFill>
                <a:latin typeface="Helvetica" pitchFamily="2" charset="0"/>
              </a:rPr>
              <a:t>Model #2</a:t>
            </a:r>
          </a:p>
        </p:txBody>
      </p:sp>
      <p:sp>
        <p:nvSpPr>
          <p:cNvPr id="3" name="Content Placeholder 2">
            <a:extLst>
              <a:ext uri="{FF2B5EF4-FFF2-40B4-BE49-F238E27FC236}">
                <a16:creationId xmlns:a16="http://schemas.microsoft.com/office/drawing/2014/main" id="{DF8D0B16-C93E-1497-D2B2-61A9C634C07B}"/>
              </a:ext>
            </a:extLst>
          </p:cNvPr>
          <p:cNvSpPr>
            <a:spLocks noGrp="1"/>
          </p:cNvSpPr>
          <p:nvPr>
            <p:ph idx="1"/>
          </p:nvPr>
        </p:nvSpPr>
        <p:spPr>
          <a:xfrm>
            <a:off x="7356902" y="1825625"/>
            <a:ext cx="4221896" cy="4351338"/>
          </a:xfrm>
        </p:spPr>
        <p:txBody>
          <a:bodyPr/>
          <a:lstStyle/>
          <a:p>
            <a:pPr marL="0" indent="0">
              <a:buNone/>
            </a:pPr>
            <a:r>
              <a:rPr lang="en-US" dirty="0">
                <a:solidFill>
                  <a:schemeClr val="bg1"/>
                </a:solidFill>
                <a:latin typeface="Helvetica Neue"/>
              </a:rPr>
              <a:t>Variables: marg2020, </a:t>
            </a:r>
            <a:r>
              <a:rPr lang="en-US" dirty="0" err="1">
                <a:solidFill>
                  <a:schemeClr val="bg1"/>
                </a:solidFill>
                <a:latin typeface="Helvetica Neue"/>
              </a:rPr>
              <a:t>bclaw</a:t>
            </a:r>
            <a:r>
              <a:rPr lang="en-US" dirty="0">
                <a:solidFill>
                  <a:schemeClr val="bg1"/>
                </a:solidFill>
                <a:latin typeface="Helvetica Neue"/>
              </a:rPr>
              <a:t>, </a:t>
            </a:r>
            <a:r>
              <a:rPr lang="en-US" dirty="0" err="1">
                <a:solidFill>
                  <a:schemeClr val="bg1"/>
                </a:solidFill>
                <a:latin typeface="Helvetica Neue"/>
              </a:rPr>
              <a:t>spendpc</a:t>
            </a:r>
            <a:r>
              <a:rPr lang="en-US" dirty="0">
                <a:solidFill>
                  <a:schemeClr val="bg1"/>
                </a:solidFill>
                <a:latin typeface="Helvetica Neue"/>
              </a:rPr>
              <a:t>, le_per_100k</a:t>
            </a:r>
            <a:endParaRPr lang="en-US" b="0" i="0" dirty="0">
              <a:solidFill>
                <a:schemeClr val="bg1"/>
              </a:solidFill>
              <a:effectLst/>
              <a:latin typeface="Helvetica Neue"/>
            </a:endParaRPr>
          </a:p>
          <a:p>
            <a:pPr marL="0" indent="0">
              <a:buNone/>
            </a:pPr>
            <a:r>
              <a:rPr lang="en-US" b="0" i="0" dirty="0">
                <a:solidFill>
                  <a:schemeClr val="bg1"/>
                </a:solidFill>
                <a:effectLst/>
                <a:latin typeface="Helvetica Neue"/>
              </a:rPr>
              <a:t>The VIF values for model 2 are all within acceptable range. </a:t>
            </a:r>
          </a:p>
          <a:p>
            <a:pPr marL="0" indent="0">
              <a:buNone/>
            </a:pPr>
            <a:r>
              <a:rPr lang="en-US" b="0" i="0" dirty="0">
                <a:solidFill>
                  <a:schemeClr val="bg1"/>
                </a:solidFill>
                <a:effectLst/>
                <a:latin typeface="Helvetica Neue"/>
              </a:rPr>
              <a:t>With an R^2 of 0.152, this model is even worse at predicting statewide body camera usage.</a:t>
            </a:r>
            <a:endParaRPr lang="en-US" dirty="0">
              <a:solidFill>
                <a:schemeClr val="bg1"/>
              </a:solidFill>
            </a:endParaRPr>
          </a:p>
        </p:txBody>
      </p:sp>
      <p:pic>
        <p:nvPicPr>
          <p:cNvPr id="5" name="Picture 4">
            <a:extLst>
              <a:ext uri="{FF2B5EF4-FFF2-40B4-BE49-F238E27FC236}">
                <a16:creationId xmlns:a16="http://schemas.microsoft.com/office/drawing/2014/main" id="{60A638B2-4322-EA25-DDEC-2A99FBD2B709}"/>
              </a:ext>
            </a:extLst>
          </p:cNvPr>
          <p:cNvPicPr>
            <a:picLocks noChangeAspect="1"/>
          </p:cNvPicPr>
          <p:nvPr/>
        </p:nvPicPr>
        <p:blipFill>
          <a:blip r:embed="rId2"/>
          <a:stretch>
            <a:fillRect/>
          </a:stretch>
        </p:blipFill>
        <p:spPr>
          <a:xfrm>
            <a:off x="613202" y="1357200"/>
            <a:ext cx="6130498" cy="5238731"/>
          </a:xfrm>
          <a:prstGeom prst="rect">
            <a:avLst/>
          </a:prstGeom>
        </p:spPr>
      </p:pic>
    </p:spTree>
    <p:extLst>
      <p:ext uri="{BB962C8B-B14F-4D97-AF65-F5344CB8AC3E}">
        <p14:creationId xmlns:p14="http://schemas.microsoft.com/office/powerpoint/2010/main" val="173769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6777FB-936E-604B-6226-77492A3D9652}"/>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7A86F4-2070-C886-EFE7-7D8BAB87988C}"/>
              </a:ext>
            </a:extLst>
          </p:cNvPr>
          <p:cNvSpPr>
            <a:spLocks noGrp="1"/>
          </p:cNvSpPr>
          <p:nvPr>
            <p:ph type="title"/>
          </p:nvPr>
        </p:nvSpPr>
        <p:spPr/>
        <p:txBody>
          <a:bodyPr/>
          <a:lstStyle/>
          <a:p>
            <a:r>
              <a:rPr lang="en-US" dirty="0">
                <a:solidFill>
                  <a:schemeClr val="bg1"/>
                </a:solidFill>
                <a:latin typeface="Helvetica" pitchFamily="2" charset="0"/>
              </a:rPr>
              <a:t>Model #3</a:t>
            </a:r>
          </a:p>
        </p:txBody>
      </p:sp>
      <p:sp>
        <p:nvSpPr>
          <p:cNvPr id="3" name="Content Placeholder 2">
            <a:extLst>
              <a:ext uri="{FF2B5EF4-FFF2-40B4-BE49-F238E27FC236}">
                <a16:creationId xmlns:a16="http://schemas.microsoft.com/office/drawing/2014/main" id="{043C7B3F-D84D-E4F2-212B-26A4DBC2004E}"/>
              </a:ext>
            </a:extLst>
          </p:cNvPr>
          <p:cNvSpPr>
            <a:spLocks noGrp="1"/>
          </p:cNvSpPr>
          <p:nvPr>
            <p:ph idx="1"/>
          </p:nvPr>
        </p:nvSpPr>
        <p:spPr>
          <a:xfrm>
            <a:off x="7172326" y="1690688"/>
            <a:ext cx="4407906" cy="5076824"/>
          </a:xfrm>
        </p:spPr>
        <p:txBody>
          <a:bodyPr>
            <a:normAutofit fontScale="92500" lnSpcReduction="20000"/>
          </a:bodyPr>
          <a:lstStyle/>
          <a:p>
            <a:pPr marL="0" indent="0">
              <a:buNone/>
            </a:pPr>
            <a:r>
              <a:rPr lang="en-US" b="0" i="0" dirty="0">
                <a:solidFill>
                  <a:schemeClr val="bg1"/>
                </a:solidFill>
                <a:effectLst/>
                <a:latin typeface="Helvetica Neue"/>
              </a:rPr>
              <a:t>Let us try analyzing the interaction of law enforcement spending per capita and officers per capita as well as the other new variables.</a:t>
            </a:r>
          </a:p>
          <a:p>
            <a:pPr marL="0" indent="0">
              <a:buNone/>
            </a:pPr>
            <a:r>
              <a:rPr lang="en-US" b="0" i="0" dirty="0">
                <a:solidFill>
                  <a:schemeClr val="bg1"/>
                </a:solidFill>
                <a:effectLst/>
                <a:latin typeface="Helvetica Neue"/>
              </a:rPr>
              <a:t>We are ignoring the VIF test for multicollinearity because we are using an interaction predictor. </a:t>
            </a:r>
          </a:p>
          <a:p>
            <a:pPr marL="0" indent="0">
              <a:buNone/>
            </a:pPr>
            <a:r>
              <a:rPr lang="en-US" b="0" i="0" dirty="0">
                <a:solidFill>
                  <a:schemeClr val="bg1"/>
                </a:solidFill>
                <a:effectLst/>
                <a:latin typeface="Helvetica Neue"/>
              </a:rPr>
              <a:t>With an R^2 of 0.276, this model is not good, much better than the others at predicting statewide body camera usage.</a:t>
            </a:r>
            <a:endParaRPr lang="en-US" dirty="0">
              <a:solidFill>
                <a:schemeClr val="bg1"/>
              </a:solidFill>
            </a:endParaRPr>
          </a:p>
        </p:txBody>
      </p:sp>
      <p:pic>
        <p:nvPicPr>
          <p:cNvPr id="5" name="Picture 4">
            <a:extLst>
              <a:ext uri="{FF2B5EF4-FFF2-40B4-BE49-F238E27FC236}">
                <a16:creationId xmlns:a16="http://schemas.microsoft.com/office/drawing/2014/main" id="{FFF7F086-E51F-3C64-4127-D652E2DC9493}"/>
              </a:ext>
            </a:extLst>
          </p:cNvPr>
          <p:cNvPicPr>
            <a:picLocks noChangeAspect="1"/>
          </p:cNvPicPr>
          <p:nvPr/>
        </p:nvPicPr>
        <p:blipFill>
          <a:blip r:embed="rId2"/>
          <a:stretch>
            <a:fillRect/>
          </a:stretch>
        </p:blipFill>
        <p:spPr>
          <a:xfrm>
            <a:off x="856815" y="1690688"/>
            <a:ext cx="6035819" cy="4949970"/>
          </a:xfrm>
          <a:prstGeom prst="rect">
            <a:avLst/>
          </a:prstGeom>
        </p:spPr>
      </p:pic>
    </p:spTree>
    <p:extLst>
      <p:ext uri="{BB962C8B-B14F-4D97-AF65-F5344CB8AC3E}">
        <p14:creationId xmlns:p14="http://schemas.microsoft.com/office/powerpoint/2010/main" val="310337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9F80B4-45AE-FC78-D855-12EB18A81E5D}"/>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4FA3D2-F647-929D-75DE-81A859F6C5F0}"/>
              </a:ext>
            </a:extLst>
          </p:cNvPr>
          <p:cNvSpPr>
            <a:spLocks noGrp="1"/>
          </p:cNvSpPr>
          <p:nvPr>
            <p:ph type="title"/>
          </p:nvPr>
        </p:nvSpPr>
        <p:spPr>
          <a:xfrm>
            <a:off x="0" y="345520"/>
            <a:ext cx="12192000" cy="705139"/>
          </a:xfrm>
        </p:spPr>
        <p:txBody>
          <a:bodyPr/>
          <a:lstStyle/>
          <a:p>
            <a:pPr algn="ctr"/>
            <a:r>
              <a:rPr lang="en-US" dirty="0">
                <a:solidFill>
                  <a:schemeClr val="bg1"/>
                </a:solidFill>
                <a:latin typeface="Helvetica" pitchFamily="2" charset="0"/>
              </a:rPr>
              <a:t>Predicting New Data</a:t>
            </a:r>
          </a:p>
        </p:txBody>
      </p:sp>
      <p:sp>
        <p:nvSpPr>
          <p:cNvPr id="3" name="Content Placeholder 2">
            <a:extLst>
              <a:ext uri="{FF2B5EF4-FFF2-40B4-BE49-F238E27FC236}">
                <a16:creationId xmlns:a16="http://schemas.microsoft.com/office/drawing/2014/main" id="{C73CD01C-00B4-8A9D-83A8-67CC1862A179}"/>
              </a:ext>
            </a:extLst>
          </p:cNvPr>
          <p:cNvSpPr>
            <a:spLocks noGrp="1"/>
          </p:cNvSpPr>
          <p:nvPr>
            <p:ph idx="1"/>
          </p:nvPr>
        </p:nvSpPr>
        <p:spPr>
          <a:xfrm>
            <a:off x="2391255" y="1164836"/>
            <a:ext cx="6181725" cy="2876223"/>
          </a:xfrm>
        </p:spPr>
        <p:txBody>
          <a:bodyPr>
            <a:normAutofit/>
          </a:bodyPr>
          <a:lstStyle/>
          <a:p>
            <a:pPr marL="0" indent="0" algn="ctr">
              <a:buNone/>
            </a:pPr>
            <a:r>
              <a:rPr lang="en-US" b="0" i="0" dirty="0">
                <a:solidFill>
                  <a:schemeClr val="bg1"/>
                </a:solidFill>
                <a:effectLst/>
                <a:latin typeface="Helvetica Neue"/>
              </a:rPr>
              <a:t>Since lm3 is our best model (per our R^2), lets try to predict a few made up New US states.</a:t>
            </a:r>
          </a:p>
        </p:txBody>
      </p:sp>
      <p:pic>
        <p:nvPicPr>
          <p:cNvPr id="15" name="Picture 14">
            <a:extLst>
              <a:ext uri="{FF2B5EF4-FFF2-40B4-BE49-F238E27FC236}">
                <a16:creationId xmlns:a16="http://schemas.microsoft.com/office/drawing/2014/main" id="{E1569DAA-C966-468B-F02F-54530C8673FC}"/>
              </a:ext>
            </a:extLst>
          </p:cNvPr>
          <p:cNvPicPr>
            <a:picLocks noChangeAspect="1"/>
          </p:cNvPicPr>
          <p:nvPr/>
        </p:nvPicPr>
        <p:blipFill>
          <a:blip r:embed="rId2"/>
          <a:stretch>
            <a:fillRect/>
          </a:stretch>
        </p:blipFill>
        <p:spPr>
          <a:xfrm>
            <a:off x="1024166" y="3044191"/>
            <a:ext cx="10703066" cy="2222090"/>
          </a:xfrm>
          <a:prstGeom prst="rect">
            <a:avLst/>
          </a:prstGeom>
          <a:ln w="38100">
            <a:solidFill>
              <a:srgbClr val="C00000"/>
            </a:solidFill>
          </a:ln>
        </p:spPr>
      </p:pic>
    </p:spTree>
    <p:extLst>
      <p:ext uri="{BB962C8B-B14F-4D97-AF65-F5344CB8AC3E}">
        <p14:creationId xmlns:p14="http://schemas.microsoft.com/office/powerpoint/2010/main" val="1621676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9F80B4-45AE-FC78-D855-12EB18A81E5D}"/>
              </a:ext>
            </a:extLst>
          </p:cNvPr>
          <p:cNvSpPr/>
          <p:nvPr/>
        </p:nvSpPr>
        <p:spPr>
          <a:xfrm>
            <a:off x="0" y="14451"/>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4FA3D2-F647-929D-75DE-81A859F6C5F0}"/>
              </a:ext>
            </a:extLst>
          </p:cNvPr>
          <p:cNvSpPr>
            <a:spLocks noGrp="1"/>
          </p:cNvSpPr>
          <p:nvPr>
            <p:ph type="title"/>
          </p:nvPr>
        </p:nvSpPr>
        <p:spPr>
          <a:xfrm>
            <a:off x="838200" y="365125"/>
            <a:ext cx="10515600" cy="705139"/>
          </a:xfrm>
        </p:spPr>
        <p:txBody>
          <a:bodyPr/>
          <a:lstStyle/>
          <a:p>
            <a:r>
              <a:rPr lang="en-US" dirty="0">
                <a:solidFill>
                  <a:schemeClr val="bg1"/>
                </a:solidFill>
                <a:latin typeface="Helvetica" pitchFamily="2" charset="0"/>
              </a:rPr>
              <a:t>Predicting New Data</a:t>
            </a:r>
          </a:p>
        </p:txBody>
      </p:sp>
      <p:pic>
        <p:nvPicPr>
          <p:cNvPr id="5" name="Picture 4">
            <a:extLst>
              <a:ext uri="{FF2B5EF4-FFF2-40B4-BE49-F238E27FC236}">
                <a16:creationId xmlns:a16="http://schemas.microsoft.com/office/drawing/2014/main" id="{CF224B20-CDF4-06F1-935A-5DAC05E1FBED}"/>
              </a:ext>
            </a:extLst>
          </p:cNvPr>
          <p:cNvPicPr>
            <a:picLocks noChangeAspect="1"/>
          </p:cNvPicPr>
          <p:nvPr/>
        </p:nvPicPr>
        <p:blipFill>
          <a:blip r:embed="rId2"/>
          <a:stretch>
            <a:fillRect/>
          </a:stretch>
        </p:blipFill>
        <p:spPr>
          <a:xfrm>
            <a:off x="2247902" y="1249456"/>
            <a:ext cx="2352673" cy="5243419"/>
          </a:xfrm>
          <a:prstGeom prst="rect">
            <a:avLst/>
          </a:prstGeom>
          <a:ln w="38100">
            <a:solidFill>
              <a:srgbClr val="C00000"/>
            </a:solidFill>
          </a:ln>
        </p:spPr>
      </p:pic>
      <p:sp>
        <p:nvSpPr>
          <p:cNvPr id="6" name="TextBox 5">
            <a:extLst>
              <a:ext uri="{FF2B5EF4-FFF2-40B4-BE49-F238E27FC236}">
                <a16:creationId xmlns:a16="http://schemas.microsoft.com/office/drawing/2014/main" id="{41B64C8B-5DD9-F051-AD2A-6A32F378740E}"/>
              </a:ext>
            </a:extLst>
          </p:cNvPr>
          <p:cNvSpPr txBox="1"/>
          <p:nvPr/>
        </p:nvSpPr>
        <p:spPr>
          <a:xfrm>
            <a:off x="467670" y="1302487"/>
            <a:ext cx="1610590" cy="369332"/>
          </a:xfrm>
          <a:prstGeom prst="rect">
            <a:avLst/>
          </a:prstGeom>
          <a:noFill/>
        </p:spPr>
        <p:txBody>
          <a:bodyPr wrap="square" rtlCol="0">
            <a:spAutoFit/>
          </a:bodyPr>
          <a:lstStyle/>
          <a:p>
            <a:r>
              <a:rPr lang="en-US" dirty="0">
                <a:solidFill>
                  <a:schemeClr val="bg1"/>
                </a:solidFill>
                <a:latin typeface="Helvetica" pitchFamily="2" charset="0"/>
              </a:rPr>
              <a:t>New State A:</a:t>
            </a:r>
          </a:p>
        </p:txBody>
      </p:sp>
      <p:sp>
        <p:nvSpPr>
          <p:cNvPr id="7" name="TextBox 6">
            <a:extLst>
              <a:ext uri="{FF2B5EF4-FFF2-40B4-BE49-F238E27FC236}">
                <a16:creationId xmlns:a16="http://schemas.microsoft.com/office/drawing/2014/main" id="{2175AF6F-6EE1-AED5-FF33-171F5F041A53}"/>
              </a:ext>
            </a:extLst>
          </p:cNvPr>
          <p:cNvSpPr txBox="1"/>
          <p:nvPr/>
        </p:nvSpPr>
        <p:spPr>
          <a:xfrm>
            <a:off x="473655" y="2007408"/>
            <a:ext cx="1531188" cy="369332"/>
          </a:xfrm>
          <a:prstGeom prst="rect">
            <a:avLst/>
          </a:prstGeom>
          <a:noFill/>
        </p:spPr>
        <p:txBody>
          <a:bodyPr wrap="none" rtlCol="0">
            <a:spAutoFit/>
          </a:bodyPr>
          <a:lstStyle/>
          <a:p>
            <a:r>
              <a:rPr lang="en-US" dirty="0">
                <a:solidFill>
                  <a:schemeClr val="bg1"/>
                </a:solidFill>
                <a:latin typeface="Helvetica" pitchFamily="2" charset="0"/>
              </a:rPr>
              <a:t>New State B:</a:t>
            </a:r>
          </a:p>
        </p:txBody>
      </p:sp>
      <p:sp>
        <p:nvSpPr>
          <p:cNvPr id="8" name="TextBox 7">
            <a:extLst>
              <a:ext uri="{FF2B5EF4-FFF2-40B4-BE49-F238E27FC236}">
                <a16:creationId xmlns:a16="http://schemas.microsoft.com/office/drawing/2014/main" id="{43989CA2-CA1B-3859-50C7-9440EE7FEAE9}"/>
              </a:ext>
            </a:extLst>
          </p:cNvPr>
          <p:cNvSpPr txBox="1"/>
          <p:nvPr/>
        </p:nvSpPr>
        <p:spPr>
          <a:xfrm>
            <a:off x="466728" y="2675087"/>
            <a:ext cx="1745672" cy="369332"/>
          </a:xfrm>
          <a:prstGeom prst="rect">
            <a:avLst/>
          </a:prstGeom>
          <a:noFill/>
        </p:spPr>
        <p:txBody>
          <a:bodyPr wrap="square" rtlCol="0">
            <a:spAutoFit/>
          </a:bodyPr>
          <a:lstStyle/>
          <a:p>
            <a:r>
              <a:rPr lang="en-US" dirty="0">
                <a:solidFill>
                  <a:schemeClr val="bg1"/>
                </a:solidFill>
                <a:latin typeface="Helvetica" pitchFamily="2" charset="0"/>
              </a:rPr>
              <a:t>New State C:</a:t>
            </a:r>
          </a:p>
        </p:txBody>
      </p:sp>
      <p:sp>
        <p:nvSpPr>
          <p:cNvPr id="9" name="TextBox 8">
            <a:extLst>
              <a:ext uri="{FF2B5EF4-FFF2-40B4-BE49-F238E27FC236}">
                <a16:creationId xmlns:a16="http://schemas.microsoft.com/office/drawing/2014/main" id="{4005F759-9625-C763-B7EA-BA677B6AD9FC}"/>
              </a:ext>
            </a:extLst>
          </p:cNvPr>
          <p:cNvSpPr txBox="1"/>
          <p:nvPr/>
        </p:nvSpPr>
        <p:spPr>
          <a:xfrm>
            <a:off x="470190" y="3342766"/>
            <a:ext cx="1608069" cy="369332"/>
          </a:xfrm>
          <a:prstGeom prst="rect">
            <a:avLst/>
          </a:prstGeom>
          <a:noFill/>
        </p:spPr>
        <p:txBody>
          <a:bodyPr wrap="square" rtlCol="0">
            <a:spAutoFit/>
          </a:bodyPr>
          <a:lstStyle/>
          <a:p>
            <a:r>
              <a:rPr lang="en-US" dirty="0">
                <a:solidFill>
                  <a:schemeClr val="bg1"/>
                </a:solidFill>
                <a:latin typeface="Helvetica" pitchFamily="2" charset="0"/>
              </a:rPr>
              <a:t>New State D:</a:t>
            </a:r>
          </a:p>
        </p:txBody>
      </p:sp>
      <p:sp>
        <p:nvSpPr>
          <p:cNvPr id="10" name="TextBox 9">
            <a:extLst>
              <a:ext uri="{FF2B5EF4-FFF2-40B4-BE49-F238E27FC236}">
                <a16:creationId xmlns:a16="http://schemas.microsoft.com/office/drawing/2014/main" id="{19674BC6-3366-790A-8506-07B0F3903C07}"/>
              </a:ext>
            </a:extLst>
          </p:cNvPr>
          <p:cNvSpPr txBox="1"/>
          <p:nvPr/>
        </p:nvSpPr>
        <p:spPr>
          <a:xfrm>
            <a:off x="473655" y="4014951"/>
            <a:ext cx="1604604" cy="369332"/>
          </a:xfrm>
          <a:prstGeom prst="rect">
            <a:avLst/>
          </a:prstGeom>
          <a:noFill/>
        </p:spPr>
        <p:txBody>
          <a:bodyPr wrap="square" rtlCol="0">
            <a:spAutoFit/>
          </a:bodyPr>
          <a:lstStyle/>
          <a:p>
            <a:r>
              <a:rPr lang="en-US" dirty="0">
                <a:solidFill>
                  <a:schemeClr val="bg1"/>
                </a:solidFill>
                <a:latin typeface="Helvetica" pitchFamily="2" charset="0"/>
              </a:rPr>
              <a:t>New State E: </a:t>
            </a:r>
          </a:p>
        </p:txBody>
      </p:sp>
      <p:sp>
        <p:nvSpPr>
          <p:cNvPr id="11" name="TextBox 10">
            <a:extLst>
              <a:ext uri="{FF2B5EF4-FFF2-40B4-BE49-F238E27FC236}">
                <a16:creationId xmlns:a16="http://schemas.microsoft.com/office/drawing/2014/main" id="{B42339C9-2A6E-5A69-EE97-A07A54A9EF34}"/>
              </a:ext>
            </a:extLst>
          </p:cNvPr>
          <p:cNvSpPr txBox="1"/>
          <p:nvPr/>
        </p:nvSpPr>
        <p:spPr>
          <a:xfrm>
            <a:off x="463264" y="4682630"/>
            <a:ext cx="1745672" cy="369332"/>
          </a:xfrm>
          <a:prstGeom prst="rect">
            <a:avLst/>
          </a:prstGeom>
          <a:noFill/>
        </p:spPr>
        <p:txBody>
          <a:bodyPr wrap="square" rtlCol="0">
            <a:spAutoFit/>
          </a:bodyPr>
          <a:lstStyle/>
          <a:p>
            <a:r>
              <a:rPr lang="en-US" dirty="0">
                <a:solidFill>
                  <a:schemeClr val="bg1"/>
                </a:solidFill>
                <a:latin typeface="Helvetica" pitchFamily="2" charset="0"/>
              </a:rPr>
              <a:t>New State F:</a:t>
            </a:r>
          </a:p>
        </p:txBody>
      </p:sp>
      <p:sp>
        <p:nvSpPr>
          <p:cNvPr id="12" name="TextBox 11">
            <a:extLst>
              <a:ext uri="{FF2B5EF4-FFF2-40B4-BE49-F238E27FC236}">
                <a16:creationId xmlns:a16="http://schemas.microsoft.com/office/drawing/2014/main" id="{A4AC577F-1380-BFF8-BDA3-BE53440F86EA}"/>
              </a:ext>
            </a:extLst>
          </p:cNvPr>
          <p:cNvSpPr txBox="1"/>
          <p:nvPr/>
        </p:nvSpPr>
        <p:spPr>
          <a:xfrm>
            <a:off x="463184" y="5370847"/>
            <a:ext cx="1615076" cy="369332"/>
          </a:xfrm>
          <a:prstGeom prst="rect">
            <a:avLst/>
          </a:prstGeom>
          <a:noFill/>
        </p:spPr>
        <p:txBody>
          <a:bodyPr wrap="square" rtlCol="0">
            <a:spAutoFit/>
          </a:bodyPr>
          <a:lstStyle/>
          <a:p>
            <a:r>
              <a:rPr lang="en-US" dirty="0">
                <a:solidFill>
                  <a:schemeClr val="bg1"/>
                </a:solidFill>
                <a:latin typeface="Helvetica" pitchFamily="2" charset="0"/>
              </a:rPr>
              <a:t>New State G:</a:t>
            </a:r>
          </a:p>
        </p:txBody>
      </p:sp>
      <p:sp>
        <p:nvSpPr>
          <p:cNvPr id="13" name="TextBox 12">
            <a:extLst>
              <a:ext uri="{FF2B5EF4-FFF2-40B4-BE49-F238E27FC236}">
                <a16:creationId xmlns:a16="http://schemas.microsoft.com/office/drawing/2014/main" id="{EBD817BC-8369-E577-E037-D95E1CE8AD74}"/>
              </a:ext>
            </a:extLst>
          </p:cNvPr>
          <p:cNvSpPr txBox="1"/>
          <p:nvPr/>
        </p:nvSpPr>
        <p:spPr>
          <a:xfrm>
            <a:off x="463184" y="6075768"/>
            <a:ext cx="1615075" cy="369332"/>
          </a:xfrm>
          <a:prstGeom prst="rect">
            <a:avLst/>
          </a:prstGeom>
          <a:noFill/>
        </p:spPr>
        <p:txBody>
          <a:bodyPr wrap="square" rtlCol="0">
            <a:spAutoFit/>
          </a:bodyPr>
          <a:lstStyle/>
          <a:p>
            <a:r>
              <a:rPr lang="en-US" dirty="0">
                <a:solidFill>
                  <a:schemeClr val="bg1"/>
                </a:solidFill>
                <a:latin typeface="Helvetica" pitchFamily="2" charset="0"/>
              </a:rPr>
              <a:t>New State H:</a:t>
            </a:r>
          </a:p>
        </p:txBody>
      </p:sp>
      <p:sp>
        <p:nvSpPr>
          <p:cNvPr id="16" name="TextBox 15">
            <a:extLst>
              <a:ext uri="{FF2B5EF4-FFF2-40B4-BE49-F238E27FC236}">
                <a16:creationId xmlns:a16="http://schemas.microsoft.com/office/drawing/2014/main" id="{49FCD8B9-19F2-78A4-BAB7-3DBA581F6166}"/>
              </a:ext>
            </a:extLst>
          </p:cNvPr>
          <p:cNvSpPr txBox="1"/>
          <p:nvPr/>
        </p:nvSpPr>
        <p:spPr>
          <a:xfrm>
            <a:off x="5884433" y="1671819"/>
            <a:ext cx="4453666" cy="3385542"/>
          </a:xfrm>
          <a:prstGeom prst="rect">
            <a:avLst/>
          </a:prstGeom>
          <a:noFill/>
        </p:spPr>
        <p:txBody>
          <a:bodyPr wrap="square" rtlCol="0">
            <a:spAutoFit/>
          </a:bodyPr>
          <a:lstStyle/>
          <a:p>
            <a:r>
              <a:rPr lang="en-US" sz="2800" b="0" i="0" dirty="0">
                <a:solidFill>
                  <a:schemeClr val="bg1"/>
                </a:solidFill>
                <a:effectLst/>
                <a:latin typeface="Helvetica Neue"/>
              </a:rPr>
              <a:t>We can see the difference of fit on states E and F (Swung towards Trump)  as well as G and H and (</a:t>
            </a:r>
            <a:r>
              <a:rPr lang="en-US" sz="2800" dirty="0">
                <a:solidFill>
                  <a:schemeClr val="bg1"/>
                </a:solidFill>
                <a:latin typeface="Helvetica Neue"/>
              </a:rPr>
              <a:t>S</a:t>
            </a:r>
            <a:r>
              <a:rPr lang="en-US" sz="2800" b="0" i="0" dirty="0">
                <a:solidFill>
                  <a:schemeClr val="bg1"/>
                </a:solidFill>
                <a:effectLst/>
                <a:latin typeface="Helvetica Neue"/>
              </a:rPr>
              <a:t>wung towards Biden) see the effect body camera laws have.</a:t>
            </a:r>
            <a:endParaRPr lang="en-US" sz="2800" dirty="0">
              <a:solidFill>
                <a:schemeClr val="bg1"/>
              </a:solidFill>
            </a:endParaRPr>
          </a:p>
          <a:p>
            <a:endParaRPr lang="en-US" dirty="0"/>
          </a:p>
        </p:txBody>
      </p:sp>
    </p:spTree>
    <p:extLst>
      <p:ext uri="{BB962C8B-B14F-4D97-AF65-F5344CB8AC3E}">
        <p14:creationId xmlns:p14="http://schemas.microsoft.com/office/powerpoint/2010/main" val="1421517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677BF7-0937-0B72-21CF-7E9709B5A0F1}"/>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571FBE4-8F9B-41A1-05FF-3994A3C9EB7A}"/>
              </a:ext>
            </a:extLst>
          </p:cNvPr>
          <p:cNvSpPr>
            <a:spLocks noGrp="1"/>
          </p:cNvSpPr>
          <p:nvPr>
            <p:ph type="title"/>
          </p:nvPr>
        </p:nvSpPr>
        <p:spPr>
          <a:xfrm>
            <a:off x="838200" y="365125"/>
            <a:ext cx="10515600" cy="1325563"/>
          </a:xfrm>
        </p:spPr>
        <p:txBody>
          <a:bodyPr/>
          <a:lstStyle/>
          <a:p>
            <a:r>
              <a:rPr lang="en-US" dirty="0">
                <a:solidFill>
                  <a:schemeClr val="bg1"/>
                </a:solidFill>
                <a:latin typeface="Helvetica" pitchFamily="2" charset="0"/>
              </a:rPr>
              <a:t>Conclusion</a:t>
            </a:r>
          </a:p>
        </p:txBody>
      </p:sp>
      <p:sp>
        <p:nvSpPr>
          <p:cNvPr id="8" name="Content Placeholder 2">
            <a:extLst>
              <a:ext uri="{FF2B5EF4-FFF2-40B4-BE49-F238E27FC236}">
                <a16:creationId xmlns:a16="http://schemas.microsoft.com/office/drawing/2014/main" id="{A0C8E2C2-6CD0-9B48-BC66-E4A09F237035}"/>
              </a:ext>
            </a:extLst>
          </p:cNvPr>
          <p:cNvSpPr>
            <a:spLocks noGrp="1"/>
          </p:cNvSpPr>
          <p:nvPr>
            <p:ph idx="1"/>
          </p:nvPr>
        </p:nvSpPr>
        <p:spPr>
          <a:xfrm>
            <a:off x="838200" y="1690687"/>
            <a:ext cx="6395358" cy="4143375"/>
          </a:xfrm>
        </p:spPr>
        <p:txBody>
          <a:bodyPr>
            <a:normAutofit fontScale="62500" lnSpcReduction="20000"/>
          </a:bodyPr>
          <a:lstStyle/>
          <a:p>
            <a:pPr>
              <a:lnSpc>
                <a:spcPct val="120000"/>
              </a:lnSpc>
            </a:pPr>
            <a:r>
              <a:rPr lang="en-US" dirty="0">
                <a:solidFill>
                  <a:schemeClr val="bg1"/>
                </a:solidFill>
                <a:latin typeface="Helvetica" pitchFamily="2" charset="0"/>
              </a:rPr>
              <a:t>Both regional and state groupings demonstrated quantifiable differences in the proportion of body cameras turned on or off during fatal police shootings.</a:t>
            </a:r>
          </a:p>
          <a:p>
            <a:pPr>
              <a:lnSpc>
                <a:spcPct val="120000"/>
              </a:lnSpc>
            </a:pPr>
            <a:r>
              <a:rPr lang="en-US" dirty="0">
                <a:solidFill>
                  <a:schemeClr val="bg1"/>
                </a:solidFill>
                <a:latin typeface="Helvetica" pitchFamily="2" charset="0"/>
              </a:rPr>
              <a:t>The number of law enforcement officers per capita does not influence whether a body camera is turned on or off.</a:t>
            </a:r>
          </a:p>
          <a:p>
            <a:pPr>
              <a:lnSpc>
                <a:spcPct val="120000"/>
              </a:lnSpc>
            </a:pPr>
            <a:r>
              <a:rPr lang="en-US" dirty="0">
                <a:solidFill>
                  <a:schemeClr val="bg1"/>
                </a:solidFill>
                <a:latin typeface="Helvetica" pitchFamily="2" charset="0"/>
              </a:rPr>
              <a:t>State spending on policing per capita does not influence whether a body camera is turned on or off.</a:t>
            </a:r>
          </a:p>
          <a:p>
            <a:pPr>
              <a:lnSpc>
                <a:spcPct val="120000"/>
              </a:lnSpc>
            </a:pPr>
            <a:r>
              <a:rPr lang="en-US" dirty="0">
                <a:solidFill>
                  <a:schemeClr val="bg1"/>
                </a:solidFill>
                <a:latin typeface="Helvetica" pitchFamily="2" charset="0"/>
              </a:rPr>
              <a:t>The political affiliation of a states does not influence whether a body camera is turned on or off.</a:t>
            </a:r>
          </a:p>
          <a:p>
            <a:pPr>
              <a:lnSpc>
                <a:spcPct val="120000"/>
              </a:lnSpc>
            </a:pPr>
            <a:r>
              <a:rPr lang="en-US" dirty="0">
                <a:solidFill>
                  <a:schemeClr val="bg1"/>
                </a:solidFill>
                <a:latin typeface="Helvetica" pitchFamily="2" charset="0"/>
              </a:rPr>
              <a:t>Body camera mandate laws, present in Maryland, New Jersey, New Mexico, and South Carolina, slightly influence whether a body camera is turned on or off. </a:t>
            </a:r>
          </a:p>
        </p:txBody>
      </p:sp>
      <p:pic>
        <p:nvPicPr>
          <p:cNvPr id="10" name="Picture 9" descr="A picture containing bag&#10;&#10;Description automatically generated">
            <a:extLst>
              <a:ext uri="{FF2B5EF4-FFF2-40B4-BE49-F238E27FC236}">
                <a16:creationId xmlns:a16="http://schemas.microsoft.com/office/drawing/2014/main" id="{EB5206CC-A23F-9A12-69FC-A6BCC1E07358}"/>
              </a:ext>
            </a:extLst>
          </p:cNvPr>
          <p:cNvPicPr>
            <a:picLocks noChangeAspect="1"/>
          </p:cNvPicPr>
          <p:nvPr/>
        </p:nvPicPr>
        <p:blipFill>
          <a:blip r:embed="rId2"/>
          <a:stretch>
            <a:fillRect/>
          </a:stretch>
        </p:blipFill>
        <p:spPr>
          <a:xfrm>
            <a:off x="7527471" y="466116"/>
            <a:ext cx="4370614" cy="2459463"/>
          </a:xfrm>
          <a:prstGeom prst="rect">
            <a:avLst/>
          </a:prstGeom>
        </p:spPr>
      </p:pic>
      <p:pic>
        <p:nvPicPr>
          <p:cNvPr id="12" name="Picture 11" descr="A picture containing person, outdoor&#10;&#10;Description automatically generated">
            <a:extLst>
              <a:ext uri="{FF2B5EF4-FFF2-40B4-BE49-F238E27FC236}">
                <a16:creationId xmlns:a16="http://schemas.microsoft.com/office/drawing/2014/main" id="{44C93CA7-9E66-1898-8B3A-B55FC21BE230}"/>
              </a:ext>
            </a:extLst>
          </p:cNvPr>
          <p:cNvPicPr>
            <a:picLocks noChangeAspect="1"/>
          </p:cNvPicPr>
          <p:nvPr/>
        </p:nvPicPr>
        <p:blipFill>
          <a:blip r:embed="rId3"/>
          <a:stretch>
            <a:fillRect/>
          </a:stretch>
        </p:blipFill>
        <p:spPr>
          <a:xfrm>
            <a:off x="7538584" y="3231583"/>
            <a:ext cx="4348389" cy="3261292"/>
          </a:xfrm>
          <a:prstGeom prst="rect">
            <a:avLst/>
          </a:prstGeom>
        </p:spPr>
      </p:pic>
    </p:spTree>
    <p:extLst>
      <p:ext uri="{BB962C8B-B14F-4D97-AF65-F5344CB8AC3E}">
        <p14:creationId xmlns:p14="http://schemas.microsoft.com/office/powerpoint/2010/main" val="2517120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BA9D-0DFB-EE75-8F05-265529606CEC}"/>
              </a:ext>
            </a:extLst>
          </p:cNvPr>
          <p:cNvSpPr>
            <a:spLocks noGrp="1"/>
          </p:cNvSpPr>
          <p:nvPr>
            <p:ph type="title"/>
          </p:nvPr>
        </p:nvSpPr>
        <p:spPr>
          <a:xfrm>
            <a:off x="838200" y="2766218"/>
            <a:ext cx="10515600" cy="1325563"/>
          </a:xfrm>
        </p:spPr>
        <p:txBody>
          <a:bodyPr>
            <a:normAutofit/>
          </a:bodyPr>
          <a:lstStyle/>
          <a:p>
            <a:pPr algn="ctr"/>
            <a:r>
              <a:rPr lang="en-US" sz="5400" b="1" dirty="0">
                <a:solidFill>
                  <a:schemeClr val="bg1"/>
                </a:solidFill>
                <a:latin typeface="Helvetica" pitchFamily="2" charset="0"/>
              </a:rPr>
              <a:t>Questions?</a:t>
            </a:r>
          </a:p>
        </p:txBody>
      </p:sp>
    </p:spTree>
    <p:extLst>
      <p:ext uri="{BB962C8B-B14F-4D97-AF65-F5344CB8AC3E}">
        <p14:creationId xmlns:p14="http://schemas.microsoft.com/office/powerpoint/2010/main" val="130136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838200" y="530832"/>
            <a:ext cx="10515600" cy="1325563"/>
          </a:xfrm>
        </p:spPr>
        <p:txBody>
          <a:bodyPr/>
          <a:lstStyle/>
          <a:p>
            <a:r>
              <a:rPr lang="en-US" dirty="0">
                <a:solidFill>
                  <a:schemeClr val="bg1"/>
                </a:solidFill>
                <a:latin typeface="Helvetica" pitchFamily="2" charset="0"/>
              </a:rPr>
              <a:t>Data Set Information Recap</a:t>
            </a:r>
          </a:p>
        </p:txBody>
      </p:sp>
      <p:pic>
        <p:nvPicPr>
          <p:cNvPr id="5" name="Content Placeholder 4">
            <a:extLst>
              <a:ext uri="{FF2B5EF4-FFF2-40B4-BE49-F238E27FC236}">
                <a16:creationId xmlns:a16="http://schemas.microsoft.com/office/drawing/2014/main" id="{AB980F3D-9AAA-1BD8-FA1A-B3D06045FEA1}"/>
              </a:ext>
            </a:extLst>
          </p:cNvPr>
          <p:cNvPicPr>
            <a:picLocks noGrp="1" noChangeAspect="1"/>
          </p:cNvPicPr>
          <p:nvPr>
            <p:ph idx="1"/>
          </p:nvPr>
        </p:nvPicPr>
        <p:blipFill>
          <a:blip r:embed="rId2"/>
          <a:stretch>
            <a:fillRect/>
          </a:stretch>
        </p:blipFill>
        <p:spPr>
          <a:xfrm>
            <a:off x="7620000" y="-436848"/>
            <a:ext cx="4572000" cy="2032000"/>
          </a:xfrm>
        </p:spPr>
      </p:pic>
      <p:sp>
        <p:nvSpPr>
          <p:cNvPr id="6" name="TextBox 5">
            <a:extLst>
              <a:ext uri="{FF2B5EF4-FFF2-40B4-BE49-F238E27FC236}">
                <a16:creationId xmlns:a16="http://schemas.microsoft.com/office/drawing/2014/main" id="{2F43CBCE-4023-AAFD-69C1-2FB9A54B7EF1}"/>
              </a:ext>
            </a:extLst>
          </p:cNvPr>
          <p:cNvSpPr txBox="1"/>
          <p:nvPr/>
        </p:nvSpPr>
        <p:spPr>
          <a:xfrm>
            <a:off x="838200" y="1595152"/>
            <a:ext cx="10037064"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Helvetica" pitchFamily="2" charset="0"/>
              </a:rPr>
              <a:t>In response to a severe lack of reporting within government sources, The Washington Post compiled a database of every fatal police shooting in the United States from 2015-2022. We are interested in exploring this data, specifically as it relates to differences between U.S. states and regions.</a:t>
            </a:r>
          </a:p>
          <a:p>
            <a:pPr marL="285750" indent="-285750">
              <a:buFont typeface="Arial" panose="020B0604020202020204" pitchFamily="34" charset="0"/>
              <a:buChar char="•"/>
            </a:pPr>
            <a:r>
              <a:rPr lang="en-US" dirty="0">
                <a:solidFill>
                  <a:schemeClr val="bg1"/>
                </a:solidFill>
                <a:latin typeface="Helvetica" pitchFamily="2" charset="0"/>
              </a:rPr>
              <a:t>After accounting for null values, the data set we are working with has </a:t>
            </a:r>
            <a:r>
              <a:rPr lang="en-US" b="1" dirty="0">
                <a:solidFill>
                  <a:schemeClr val="bg1"/>
                </a:solidFill>
                <a:latin typeface="Helvetica" pitchFamily="2" charset="0"/>
              </a:rPr>
              <a:t>6,574 observations</a:t>
            </a:r>
            <a:r>
              <a:rPr lang="en-US" dirty="0">
                <a:solidFill>
                  <a:schemeClr val="bg1"/>
                </a:solidFill>
                <a:latin typeface="Helvetica" pitchFamily="2" charset="0"/>
              </a:rPr>
              <a:t>. Below we have provided a sample row of the data:</a:t>
            </a:r>
          </a:p>
        </p:txBody>
      </p:sp>
      <p:graphicFrame>
        <p:nvGraphicFramePr>
          <p:cNvPr id="8" name="Table 8">
            <a:extLst>
              <a:ext uri="{FF2B5EF4-FFF2-40B4-BE49-F238E27FC236}">
                <a16:creationId xmlns:a16="http://schemas.microsoft.com/office/drawing/2014/main" id="{4C9E1BA9-F2F1-42CB-165B-AD6989695164}"/>
              </a:ext>
            </a:extLst>
          </p:cNvPr>
          <p:cNvGraphicFramePr>
            <a:graphicFrameLocks noGrp="1"/>
          </p:cNvGraphicFramePr>
          <p:nvPr>
            <p:extLst>
              <p:ext uri="{D42A27DB-BD31-4B8C-83A1-F6EECF244321}">
                <p14:modId xmlns:p14="http://schemas.microsoft.com/office/powerpoint/2010/main" val="166816824"/>
              </p:ext>
            </p:extLst>
          </p:nvPr>
        </p:nvGraphicFramePr>
        <p:xfrm>
          <a:off x="1077468" y="3480167"/>
          <a:ext cx="10037064" cy="741680"/>
        </p:xfrm>
        <a:graphic>
          <a:graphicData uri="http://schemas.openxmlformats.org/drawingml/2006/table">
            <a:tbl>
              <a:tblPr firstRow="1" bandRow="1">
                <a:tableStyleId>{073A0DAA-6AF3-43AB-8588-CEC1D06C72B9}</a:tableStyleId>
              </a:tblPr>
              <a:tblGrid>
                <a:gridCol w="1672844">
                  <a:extLst>
                    <a:ext uri="{9D8B030D-6E8A-4147-A177-3AD203B41FA5}">
                      <a16:colId xmlns:a16="http://schemas.microsoft.com/office/drawing/2014/main" val="4107974685"/>
                    </a:ext>
                  </a:extLst>
                </a:gridCol>
                <a:gridCol w="1672844">
                  <a:extLst>
                    <a:ext uri="{9D8B030D-6E8A-4147-A177-3AD203B41FA5}">
                      <a16:colId xmlns:a16="http://schemas.microsoft.com/office/drawing/2014/main" val="621154217"/>
                    </a:ext>
                  </a:extLst>
                </a:gridCol>
                <a:gridCol w="1672844">
                  <a:extLst>
                    <a:ext uri="{9D8B030D-6E8A-4147-A177-3AD203B41FA5}">
                      <a16:colId xmlns:a16="http://schemas.microsoft.com/office/drawing/2014/main" val="838305514"/>
                    </a:ext>
                  </a:extLst>
                </a:gridCol>
                <a:gridCol w="1672844">
                  <a:extLst>
                    <a:ext uri="{9D8B030D-6E8A-4147-A177-3AD203B41FA5}">
                      <a16:colId xmlns:a16="http://schemas.microsoft.com/office/drawing/2014/main" val="1917491922"/>
                    </a:ext>
                  </a:extLst>
                </a:gridCol>
                <a:gridCol w="1672844">
                  <a:extLst>
                    <a:ext uri="{9D8B030D-6E8A-4147-A177-3AD203B41FA5}">
                      <a16:colId xmlns:a16="http://schemas.microsoft.com/office/drawing/2014/main" val="205931775"/>
                    </a:ext>
                  </a:extLst>
                </a:gridCol>
                <a:gridCol w="1672844">
                  <a:extLst>
                    <a:ext uri="{9D8B030D-6E8A-4147-A177-3AD203B41FA5}">
                      <a16:colId xmlns:a16="http://schemas.microsoft.com/office/drawing/2014/main" val="2848623296"/>
                    </a:ext>
                  </a:extLst>
                </a:gridCol>
              </a:tblGrid>
              <a:tr h="370840">
                <a:tc>
                  <a:txBody>
                    <a:bodyPr/>
                    <a:lstStyle/>
                    <a:p>
                      <a:pPr algn="ctr"/>
                      <a:r>
                        <a:rPr lang="en-US" sz="1400" dirty="0">
                          <a:latin typeface="Helvetica" pitchFamily="2" charset="0"/>
                        </a:rPr>
                        <a:t>Name</a:t>
                      </a:r>
                    </a:p>
                  </a:txBody>
                  <a:tcPr/>
                </a:tc>
                <a:tc>
                  <a:txBody>
                    <a:bodyPr/>
                    <a:lstStyle/>
                    <a:p>
                      <a:pPr algn="ctr"/>
                      <a:r>
                        <a:rPr lang="en-US" sz="1400" dirty="0">
                          <a:latin typeface="Helvetica" pitchFamily="2" charset="0"/>
                        </a:rPr>
                        <a:t>Date</a:t>
                      </a:r>
                      <a:endParaRPr lang="en-US" sz="1400" dirty="0"/>
                    </a:p>
                  </a:txBody>
                  <a:tcPr/>
                </a:tc>
                <a:tc>
                  <a:txBody>
                    <a:bodyPr/>
                    <a:lstStyle/>
                    <a:p>
                      <a:pPr algn="ctr"/>
                      <a:r>
                        <a:rPr lang="en-US" sz="1400" dirty="0">
                          <a:latin typeface="Helvetica" pitchFamily="2" charset="0"/>
                        </a:rPr>
                        <a:t>Manner of Death</a:t>
                      </a:r>
                      <a:endParaRPr lang="en-US" sz="1400" dirty="0"/>
                    </a:p>
                  </a:txBody>
                  <a:tcPr/>
                </a:tc>
                <a:tc>
                  <a:txBody>
                    <a:bodyPr/>
                    <a:lstStyle/>
                    <a:p>
                      <a:pPr algn="ctr"/>
                      <a:r>
                        <a:rPr lang="en-US" sz="1400" dirty="0">
                          <a:latin typeface="Helvetica" pitchFamily="2" charset="0"/>
                        </a:rPr>
                        <a:t>Armed</a:t>
                      </a:r>
                      <a:endParaRPr lang="en-US" sz="1400" dirty="0"/>
                    </a:p>
                  </a:txBody>
                  <a:tcPr/>
                </a:tc>
                <a:tc>
                  <a:txBody>
                    <a:bodyPr/>
                    <a:lstStyle/>
                    <a:p>
                      <a:pPr algn="ctr"/>
                      <a:r>
                        <a:rPr lang="en-US" sz="1400" dirty="0">
                          <a:latin typeface="Helvetica" pitchFamily="2" charset="0"/>
                        </a:rPr>
                        <a:t>Age</a:t>
                      </a:r>
                      <a:endParaRPr lang="en-US" sz="1400" dirty="0"/>
                    </a:p>
                  </a:txBody>
                  <a:tcPr/>
                </a:tc>
                <a:tc>
                  <a:txBody>
                    <a:bodyPr/>
                    <a:lstStyle/>
                    <a:p>
                      <a:pPr algn="ctr"/>
                      <a:r>
                        <a:rPr lang="en-US" sz="1400" dirty="0">
                          <a:latin typeface="Helvetica" pitchFamily="2" charset="0"/>
                        </a:rPr>
                        <a:t>Gender</a:t>
                      </a:r>
                      <a:endParaRPr lang="en-US" sz="1400" dirty="0"/>
                    </a:p>
                  </a:txBody>
                  <a:tcPr/>
                </a:tc>
                <a:extLst>
                  <a:ext uri="{0D108BD9-81ED-4DB2-BD59-A6C34878D82A}">
                    <a16:rowId xmlns:a16="http://schemas.microsoft.com/office/drawing/2014/main" val="277177253"/>
                  </a:ext>
                </a:extLst>
              </a:tr>
              <a:tr h="370840">
                <a:tc>
                  <a:txBody>
                    <a:bodyPr/>
                    <a:lstStyle/>
                    <a:p>
                      <a:pPr algn="ctr"/>
                      <a:r>
                        <a:rPr lang="en-US" sz="1400" dirty="0">
                          <a:latin typeface="Helvetica" pitchFamily="2" charset="0"/>
                        </a:rPr>
                        <a:t>Tim Elliot</a:t>
                      </a:r>
                    </a:p>
                  </a:txBody>
                  <a:tcPr/>
                </a:tc>
                <a:tc>
                  <a:txBody>
                    <a:bodyPr/>
                    <a:lstStyle/>
                    <a:p>
                      <a:pPr algn="ctr"/>
                      <a:r>
                        <a:rPr lang="en-US" sz="1400" dirty="0">
                          <a:latin typeface="Helvetica" pitchFamily="2" charset="0"/>
                        </a:rPr>
                        <a:t>10/04/2022</a:t>
                      </a:r>
                    </a:p>
                  </a:txBody>
                  <a:tcPr/>
                </a:tc>
                <a:tc>
                  <a:txBody>
                    <a:bodyPr/>
                    <a:lstStyle/>
                    <a:p>
                      <a:pPr algn="ctr"/>
                      <a:r>
                        <a:rPr lang="en-US" sz="1400" dirty="0">
                          <a:latin typeface="Helvetica" pitchFamily="2" charset="0"/>
                        </a:rPr>
                        <a:t>Shot</a:t>
                      </a:r>
                    </a:p>
                  </a:txBody>
                  <a:tcPr/>
                </a:tc>
                <a:tc>
                  <a:txBody>
                    <a:bodyPr/>
                    <a:lstStyle/>
                    <a:p>
                      <a:pPr algn="ctr"/>
                      <a:r>
                        <a:rPr lang="en-US" sz="1400" dirty="0">
                          <a:latin typeface="Helvetica" pitchFamily="2" charset="0"/>
                        </a:rPr>
                        <a:t>Gun</a:t>
                      </a:r>
                    </a:p>
                  </a:txBody>
                  <a:tcPr/>
                </a:tc>
                <a:tc>
                  <a:txBody>
                    <a:bodyPr/>
                    <a:lstStyle/>
                    <a:p>
                      <a:pPr algn="ctr"/>
                      <a:r>
                        <a:rPr lang="en-US" sz="1400" dirty="0">
                          <a:latin typeface="Helvetica" pitchFamily="2" charset="0"/>
                        </a:rPr>
                        <a:t>53</a:t>
                      </a:r>
                    </a:p>
                  </a:txBody>
                  <a:tcPr/>
                </a:tc>
                <a:tc>
                  <a:txBody>
                    <a:bodyPr/>
                    <a:lstStyle/>
                    <a:p>
                      <a:pPr algn="ctr"/>
                      <a:r>
                        <a:rPr lang="en-US" sz="1400" dirty="0">
                          <a:latin typeface="Helvetica" pitchFamily="2" charset="0"/>
                        </a:rPr>
                        <a:t>M</a:t>
                      </a:r>
                    </a:p>
                  </a:txBody>
                  <a:tcPr/>
                </a:tc>
                <a:extLst>
                  <a:ext uri="{0D108BD9-81ED-4DB2-BD59-A6C34878D82A}">
                    <a16:rowId xmlns:a16="http://schemas.microsoft.com/office/drawing/2014/main" val="3739367740"/>
                  </a:ext>
                </a:extLst>
              </a:tr>
            </a:tbl>
          </a:graphicData>
        </a:graphic>
      </p:graphicFrame>
      <p:graphicFrame>
        <p:nvGraphicFramePr>
          <p:cNvPr id="9" name="Table 8">
            <a:extLst>
              <a:ext uri="{FF2B5EF4-FFF2-40B4-BE49-F238E27FC236}">
                <a16:creationId xmlns:a16="http://schemas.microsoft.com/office/drawing/2014/main" id="{07B2769B-6CFD-7B82-C58E-8A80B8324B3E}"/>
              </a:ext>
            </a:extLst>
          </p:cNvPr>
          <p:cNvGraphicFramePr>
            <a:graphicFrameLocks noGrp="1"/>
          </p:cNvGraphicFramePr>
          <p:nvPr>
            <p:extLst>
              <p:ext uri="{D42A27DB-BD31-4B8C-83A1-F6EECF244321}">
                <p14:modId xmlns:p14="http://schemas.microsoft.com/office/powerpoint/2010/main" val="1124262007"/>
              </p:ext>
            </p:extLst>
          </p:nvPr>
        </p:nvGraphicFramePr>
        <p:xfrm>
          <a:off x="1077468" y="4345228"/>
          <a:ext cx="10037064" cy="889000"/>
        </p:xfrm>
        <a:graphic>
          <a:graphicData uri="http://schemas.openxmlformats.org/drawingml/2006/table">
            <a:tbl>
              <a:tblPr firstRow="1" bandRow="1">
                <a:tableStyleId>{073A0DAA-6AF3-43AB-8588-CEC1D06C72B9}</a:tableStyleId>
              </a:tblPr>
              <a:tblGrid>
                <a:gridCol w="1672844">
                  <a:extLst>
                    <a:ext uri="{9D8B030D-6E8A-4147-A177-3AD203B41FA5}">
                      <a16:colId xmlns:a16="http://schemas.microsoft.com/office/drawing/2014/main" val="4107974685"/>
                    </a:ext>
                  </a:extLst>
                </a:gridCol>
                <a:gridCol w="1672844">
                  <a:extLst>
                    <a:ext uri="{9D8B030D-6E8A-4147-A177-3AD203B41FA5}">
                      <a16:colId xmlns:a16="http://schemas.microsoft.com/office/drawing/2014/main" val="621154217"/>
                    </a:ext>
                  </a:extLst>
                </a:gridCol>
                <a:gridCol w="1672844">
                  <a:extLst>
                    <a:ext uri="{9D8B030D-6E8A-4147-A177-3AD203B41FA5}">
                      <a16:colId xmlns:a16="http://schemas.microsoft.com/office/drawing/2014/main" val="838305514"/>
                    </a:ext>
                  </a:extLst>
                </a:gridCol>
                <a:gridCol w="1672844">
                  <a:extLst>
                    <a:ext uri="{9D8B030D-6E8A-4147-A177-3AD203B41FA5}">
                      <a16:colId xmlns:a16="http://schemas.microsoft.com/office/drawing/2014/main" val="1917491922"/>
                    </a:ext>
                  </a:extLst>
                </a:gridCol>
                <a:gridCol w="1672844">
                  <a:extLst>
                    <a:ext uri="{9D8B030D-6E8A-4147-A177-3AD203B41FA5}">
                      <a16:colId xmlns:a16="http://schemas.microsoft.com/office/drawing/2014/main" val="205931775"/>
                    </a:ext>
                  </a:extLst>
                </a:gridCol>
                <a:gridCol w="1672844">
                  <a:extLst>
                    <a:ext uri="{9D8B030D-6E8A-4147-A177-3AD203B41FA5}">
                      <a16:colId xmlns:a16="http://schemas.microsoft.com/office/drawing/2014/main" val="2848623296"/>
                    </a:ext>
                  </a:extLst>
                </a:gridCol>
              </a:tblGrid>
              <a:tr h="370840">
                <a:tc>
                  <a:txBody>
                    <a:bodyPr/>
                    <a:lstStyle/>
                    <a:p>
                      <a:pPr algn="ctr"/>
                      <a:r>
                        <a:rPr lang="en-US" sz="1400" dirty="0">
                          <a:latin typeface="Helvetica" pitchFamily="2" charset="0"/>
                        </a:rPr>
                        <a:t>Race</a:t>
                      </a:r>
                    </a:p>
                  </a:txBody>
                  <a:tcPr/>
                </a:tc>
                <a:tc>
                  <a:txBody>
                    <a:bodyPr/>
                    <a:lstStyle/>
                    <a:p>
                      <a:pPr algn="ctr"/>
                      <a:r>
                        <a:rPr lang="en-US" sz="1400" dirty="0">
                          <a:latin typeface="Helvetica" pitchFamily="2" charset="0"/>
                        </a:rPr>
                        <a:t>City</a:t>
                      </a:r>
                      <a:endParaRPr lang="en-US" sz="1400" dirty="0"/>
                    </a:p>
                  </a:txBody>
                  <a:tcPr/>
                </a:tc>
                <a:tc>
                  <a:txBody>
                    <a:bodyPr/>
                    <a:lstStyle/>
                    <a:p>
                      <a:pPr algn="ctr"/>
                      <a:r>
                        <a:rPr lang="en-US" sz="1400" dirty="0">
                          <a:latin typeface="Helvetica" pitchFamily="2" charset="0"/>
                        </a:rPr>
                        <a:t>State</a:t>
                      </a:r>
                      <a:endParaRPr lang="en-US" sz="1400" dirty="0"/>
                    </a:p>
                  </a:txBody>
                  <a:tcPr/>
                </a:tc>
                <a:tc>
                  <a:txBody>
                    <a:bodyPr/>
                    <a:lstStyle/>
                    <a:p>
                      <a:pPr algn="ctr"/>
                      <a:r>
                        <a:rPr lang="en-US" sz="1400" dirty="0">
                          <a:latin typeface="Helvetica" pitchFamily="2" charset="0"/>
                        </a:rPr>
                        <a:t>Signs of Mental Illness</a:t>
                      </a:r>
                      <a:endParaRPr lang="en-US" sz="1400" dirty="0"/>
                    </a:p>
                  </a:txBody>
                  <a:tcPr/>
                </a:tc>
                <a:tc>
                  <a:txBody>
                    <a:bodyPr/>
                    <a:lstStyle/>
                    <a:p>
                      <a:pPr algn="ctr"/>
                      <a:r>
                        <a:rPr lang="en-US" sz="1400" dirty="0">
                          <a:latin typeface="Helvetica" pitchFamily="2" charset="0"/>
                        </a:rPr>
                        <a:t>Threat Level</a:t>
                      </a:r>
                      <a:endParaRPr lang="en-US" sz="1400" dirty="0"/>
                    </a:p>
                  </a:txBody>
                  <a:tcPr/>
                </a:tc>
                <a:tc>
                  <a:txBody>
                    <a:bodyPr/>
                    <a:lstStyle/>
                    <a:p>
                      <a:pPr algn="ctr"/>
                      <a:r>
                        <a:rPr lang="en-US" sz="1400" dirty="0">
                          <a:latin typeface="Helvetica" pitchFamily="2" charset="0"/>
                        </a:rPr>
                        <a:t>Flee</a:t>
                      </a:r>
                      <a:endParaRPr lang="en-US" sz="1400" dirty="0"/>
                    </a:p>
                  </a:txBody>
                  <a:tcPr/>
                </a:tc>
                <a:extLst>
                  <a:ext uri="{0D108BD9-81ED-4DB2-BD59-A6C34878D82A}">
                    <a16:rowId xmlns:a16="http://schemas.microsoft.com/office/drawing/2014/main" val="277177253"/>
                  </a:ext>
                </a:extLst>
              </a:tr>
              <a:tr h="370840">
                <a:tc>
                  <a:txBody>
                    <a:bodyPr/>
                    <a:lstStyle/>
                    <a:p>
                      <a:pPr algn="ctr"/>
                      <a:r>
                        <a:rPr lang="en-US" sz="1400" dirty="0">
                          <a:latin typeface="Helvetica" pitchFamily="2" charset="0"/>
                        </a:rPr>
                        <a:t>A</a:t>
                      </a:r>
                    </a:p>
                  </a:txBody>
                  <a:tcPr/>
                </a:tc>
                <a:tc>
                  <a:txBody>
                    <a:bodyPr/>
                    <a:lstStyle/>
                    <a:p>
                      <a:pPr algn="ctr"/>
                      <a:r>
                        <a:rPr lang="en-US" sz="1400" dirty="0">
                          <a:latin typeface="Helvetica" pitchFamily="2" charset="0"/>
                        </a:rPr>
                        <a:t>Shelton</a:t>
                      </a:r>
                    </a:p>
                  </a:txBody>
                  <a:tcPr/>
                </a:tc>
                <a:tc>
                  <a:txBody>
                    <a:bodyPr/>
                    <a:lstStyle/>
                    <a:p>
                      <a:pPr algn="ctr"/>
                      <a:r>
                        <a:rPr lang="en-US" sz="1400" dirty="0">
                          <a:latin typeface="Helvetica" pitchFamily="2" charset="0"/>
                        </a:rPr>
                        <a:t>WA</a:t>
                      </a:r>
                    </a:p>
                  </a:txBody>
                  <a:tcPr/>
                </a:tc>
                <a:tc>
                  <a:txBody>
                    <a:bodyPr/>
                    <a:lstStyle/>
                    <a:p>
                      <a:pPr algn="ctr"/>
                      <a:r>
                        <a:rPr lang="en-US" sz="1400" dirty="0">
                          <a:latin typeface="Helvetica" pitchFamily="2" charset="0"/>
                        </a:rPr>
                        <a:t>1</a:t>
                      </a:r>
                    </a:p>
                  </a:txBody>
                  <a:tcPr/>
                </a:tc>
                <a:tc>
                  <a:txBody>
                    <a:bodyPr/>
                    <a:lstStyle/>
                    <a:p>
                      <a:pPr algn="ctr"/>
                      <a:r>
                        <a:rPr lang="en-US" sz="1400" dirty="0">
                          <a:latin typeface="Helvetica" pitchFamily="2" charset="0"/>
                        </a:rPr>
                        <a:t>TRUE</a:t>
                      </a:r>
                    </a:p>
                  </a:txBody>
                  <a:tcPr/>
                </a:tc>
                <a:tc>
                  <a:txBody>
                    <a:bodyPr/>
                    <a:lstStyle/>
                    <a:p>
                      <a:pPr algn="ctr"/>
                      <a:r>
                        <a:rPr lang="en-US" sz="1400" dirty="0">
                          <a:latin typeface="Helvetica" pitchFamily="2" charset="0"/>
                        </a:rPr>
                        <a:t>Not fleeing</a:t>
                      </a:r>
                    </a:p>
                  </a:txBody>
                  <a:tcPr/>
                </a:tc>
                <a:extLst>
                  <a:ext uri="{0D108BD9-81ED-4DB2-BD59-A6C34878D82A}">
                    <a16:rowId xmlns:a16="http://schemas.microsoft.com/office/drawing/2014/main" val="3739367740"/>
                  </a:ext>
                </a:extLst>
              </a:tr>
            </a:tbl>
          </a:graphicData>
        </a:graphic>
      </p:graphicFrame>
      <p:graphicFrame>
        <p:nvGraphicFramePr>
          <p:cNvPr id="10" name="Table 9">
            <a:extLst>
              <a:ext uri="{FF2B5EF4-FFF2-40B4-BE49-F238E27FC236}">
                <a16:creationId xmlns:a16="http://schemas.microsoft.com/office/drawing/2014/main" id="{F74E6981-3DAD-0DFE-D5AB-64FC4860FE4C}"/>
              </a:ext>
            </a:extLst>
          </p:cNvPr>
          <p:cNvGraphicFramePr>
            <a:graphicFrameLocks noGrp="1"/>
          </p:cNvGraphicFramePr>
          <p:nvPr>
            <p:extLst>
              <p:ext uri="{D42A27DB-BD31-4B8C-83A1-F6EECF244321}">
                <p14:modId xmlns:p14="http://schemas.microsoft.com/office/powerpoint/2010/main" val="3506695949"/>
              </p:ext>
            </p:extLst>
          </p:nvPr>
        </p:nvGraphicFramePr>
        <p:xfrm>
          <a:off x="1077468" y="5357609"/>
          <a:ext cx="6691376" cy="889000"/>
        </p:xfrm>
        <a:graphic>
          <a:graphicData uri="http://schemas.openxmlformats.org/drawingml/2006/table">
            <a:tbl>
              <a:tblPr firstRow="1" bandRow="1">
                <a:tableStyleId>{073A0DAA-6AF3-43AB-8588-CEC1D06C72B9}</a:tableStyleId>
              </a:tblPr>
              <a:tblGrid>
                <a:gridCol w="1672844">
                  <a:extLst>
                    <a:ext uri="{9D8B030D-6E8A-4147-A177-3AD203B41FA5}">
                      <a16:colId xmlns:a16="http://schemas.microsoft.com/office/drawing/2014/main" val="4107974685"/>
                    </a:ext>
                  </a:extLst>
                </a:gridCol>
                <a:gridCol w="1672844">
                  <a:extLst>
                    <a:ext uri="{9D8B030D-6E8A-4147-A177-3AD203B41FA5}">
                      <a16:colId xmlns:a16="http://schemas.microsoft.com/office/drawing/2014/main" val="621154217"/>
                    </a:ext>
                  </a:extLst>
                </a:gridCol>
                <a:gridCol w="1672844">
                  <a:extLst>
                    <a:ext uri="{9D8B030D-6E8A-4147-A177-3AD203B41FA5}">
                      <a16:colId xmlns:a16="http://schemas.microsoft.com/office/drawing/2014/main" val="838305514"/>
                    </a:ext>
                  </a:extLst>
                </a:gridCol>
                <a:gridCol w="1672844">
                  <a:extLst>
                    <a:ext uri="{9D8B030D-6E8A-4147-A177-3AD203B41FA5}">
                      <a16:colId xmlns:a16="http://schemas.microsoft.com/office/drawing/2014/main" val="1917491922"/>
                    </a:ext>
                  </a:extLst>
                </a:gridCol>
              </a:tblGrid>
              <a:tr h="370840">
                <a:tc>
                  <a:txBody>
                    <a:bodyPr/>
                    <a:lstStyle/>
                    <a:p>
                      <a:pPr algn="ctr"/>
                      <a:r>
                        <a:rPr lang="en-US" sz="1400" dirty="0">
                          <a:latin typeface="Helvetica" pitchFamily="2" charset="0"/>
                        </a:rPr>
                        <a:t>Body Camera</a:t>
                      </a:r>
                    </a:p>
                  </a:txBody>
                  <a:tcPr/>
                </a:tc>
                <a:tc>
                  <a:txBody>
                    <a:bodyPr/>
                    <a:lstStyle/>
                    <a:p>
                      <a:pPr algn="ctr"/>
                      <a:r>
                        <a:rPr lang="en-US" sz="1400" dirty="0">
                          <a:latin typeface="Helvetica" pitchFamily="2" charset="0"/>
                        </a:rPr>
                        <a:t>Longitude</a:t>
                      </a:r>
                      <a:endParaRPr lang="en-US" sz="1400" dirty="0"/>
                    </a:p>
                  </a:txBody>
                  <a:tcPr/>
                </a:tc>
                <a:tc>
                  <a:txBody>
                    <a:bodyPr/>
                    <a:lstStyle/>
                    <a:p>
                      <a:pPr algn="ctr"/>
                      <a:r>
                        <a:rPr lang="en-US" sz="1400" dirty="0">
                          <a:latin typeface="Helvetica" pitchFamily="2" charset="0"/>
                        </a:rPr>
                        <a:t>Latitude</a:t>
                      </a:r>
                      <a:endParaRPr lang="en-US" sz="1400" dirty="0"/>
                    </a:p>
                  </a:txBody>
                  <a:tcPr/>
                </a:tc>
                <a:tc>
                  <a:txBody>
                    <a:bodyPr/>
                    <a:lstStyle/>
                    <a:p>
                      <a:pPr algn="ctr"/>
                      <a:r>
                        <a:rPr lang="en-US" sz="1400" dirty="0">
                          <a:latin typeface="Helvetica" pitchFamily="2" charset="0"/>
                        </a:rPr>
                        <a:t>Is Geocoding Exact</a:t>
                      </a:r>
                      <a:endParaRPr lang="en-US" sz="1400" dirty="0"/>
                    </a:p>
                  </a:txBody>
                  <a:tcPr/>
                </a:tc>
                <a:extLst>
                  <a:ext uri="{0D108BD9-81ED-4DB2-BD59-A6C34878D82A}">
                    <a16:rowId xmlns:a16="http://schemas.microsoft.com/office/drawing/2014/main" val="277177253"/>
                  </a:ext>
                </a:extLst>
              </a:tr>
              <a:tr h="370840">
                <a:tc>
                  <a:txBody>
                    <a:bodyPr/>
                    <a:lstStyle/>
                    <a:p>
                      <a:pPr algn="ctr"/>
                      <a:r>
                        <a:rPr lang="en-US" sz="1400" dirty="0">
                          <a:latin typeface="Helvetica" pitchFamily="2" charset="0"/>
                        </a:rPr>
                        <a:t>FALSE</a:t>
                      </a:r>
                    </a:p>
                  </a:txBody>
                  <a:tcPr/>
                </a:tc>
                <a:tc>
                  <a:txBody>
                    <a:bodyPr/>
                    <a:lstStyle/>
                    <a:p>
                      <a:pPr algn="ctr"/>
                      <a:r>
                        <a:rPr lang="en-US" sz="1400" dirty="0">
                          <a:latin typeface="Helvetica" pitchFamily="2" charset="0"/>
                        </a:rPr>
                        <a:t>-123</a:t>
                      </a:r>
                    </a:p>
                  </a:txBody>
                  <a:tcPr/>
                </a:tc>
                <a:tc>
                  <a:txBody>
                    <a:bodyPr/>
                    <a:lstStyle/>
                    <a:p>
                      <a:pPr algn="ctr"/>
                      <a:r>
                        <a:rPr lang="en-US" sz="1400" dirty="0">
                          <a:latin typeface="Helvetica" pitchFamily="2" charset="0"/>
                        </a:rPr>
                        <a:t>47.2</a:t>
                      </a:r>
                    </a:p>
                  </a:txBody>
                  <a:tcPr/>
                </a:tc>
                <a:tc>
                  <a:txBody>
                    <a:bodyPr/>
                    <a:lstStyle/>
                    <a:p>
                      <a:pPr algn="ctr"/>
                      <a:r>
                        <a:rPr lang="en-US" sz="1400" dirty="0">
                          <a:latin typeface="Helvetica" pitchFamily="2" charset="0"/>
                        </a:rPr>
                        <a:t>TRUE</a:t>
                      </a:r>
                    </a:p>
                  </a:txBody>
                  <a:tcPr/>
                </a:tc>
                <a:extLst>
                  <a:ext uri="{0D108BD9-81ED-4DB2-BD59-A6C34878D82A}">
                    <a16:rowId xmlns:a16="http://schemas.microsoft.com/office/drawing/2014/main" val="3739367740"/>
                  </a:ext>
                </a:extLst>
              </a:tr>
            </a:tbl>
          </a:graphicData>
        </a:graphic>
      </p:graphicFrame>
    </p:spTree>
    <p:extLst>
      <p:ext uri="{BB962C8B-B14F-4D97-AF65-F5344CB8AC3E}">
        <p14:creationId xmlns:p14="http://schemas.microsoft.com/office/powerpoint/2010/main" val="140212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957473" y="0"/>
            <a:ext cx="10515600" cy="1325563"/>
          </a:xfrm>
        </p:spPr>
        <p:txBody>
          <a:bodyPr/>
          <a:lstStyle/>
          <a:p>
            <a:r>
              <a:rPr lang="en-US" dirty="0">
                <a:solidFill>
                  <a:schemeClr val="bg1"/>
                </a:solidFill>
                <a:latin typeface="Helvetica" pitchFamily="2" charset="0"/>
              </a:rPr>
              <a:t>EDA Recap</a:t>
            </a:r>
          </a:p>
        </p:txBody>
      </p:sp>
      <p:pic>
        <p:nvPicPr>
          <p:cNvPr id="3" name="Picture 2">
            <a:extLst>
              <a:ext uri="{FF2B5EF4-FFF2-40B4-BE49-F238E27FC236}">
                <a16:creationId xmlns:a16="http://schemas.microsoft.com/office/drawing/2014/main" id="{CA804A47-76E6-FDB2-94E4-97EC76DD2B6D}"/>
              </a:ext>
            </a:extLst>
          </p:cNvPr>
          <p:cNvPicPr>
            <a:picLocks noChangeAspect="1"/>
          </p:cNvPicPr>
          <p:nvPr/>
        </p:nvPicPr>
        <p:blipFill>
          <a:blip r:embed="rId2"/>
          <a:stretch>
            <a:fillRect/>
          </a:stretch>
        </p:blipFill>
        <p:spPr>
          <a:xfrm>
            <a:off x="1079144" y="1605061"/>
            <a:ext cx="4897584" cy="3249883"/>
          </a:xfrm>
          <a:prstGeom prst="rect">
            <a:avLst/>
          </a:prstGeom>
          <a:ln w="38100">
            <a:noFill/>
          </a:ln>
        </p:spPr>
      </p:pic>
      <p:pic>
        <p:nvPicPr>
          <p:cNvPr id="12" name="Picture 11">
            <a:extLst>
              <a:ext uri="{FF2B5EF4-FFF2-40B4-BE49-F238E27FC236}">
                <a16:creationId xmlns:a16="http://schemas.microsoft.com/office/drawing/2014/main" id="{06C97A7E-FF79-1C22-5D8B-B715DD5FFA17}"/>
              </a:ext>
            </a:extLst>
          </p:cNvPr>
          <p:cNvPicPr>
            <a:picLocks noChangeAspect="1"/>
          </p:cNvPicPr>
          <p:nvPr/>
        </p:nvPicPr>
        <p:blipFill>
          <a:blip r:embed="rId3"/>
          <a:stretch>
            <a:fillRect/>
          </a:stretch>
        </p:blipFill>
        <p:spPr>
          <a:xfrm>
            <a:off x="6215273" y="1590800"/>
            <a:ext cx="4744910" cy="3264144"/>
          </a:xfrm>
          <a:prstGeom prst="rect">
            <a:avLst/>
          </a:prstGeom>
          <a:ln w="38100">
            <a:noFill/>
          </a:ln>
        </p:spPr>
      </p:pic>
    </p:spTree>
    <p:extLst>
      <p:ext uri="{BB962C8B-B14F-4D97-AF65-F5344CB8AC3E}">
        <p14:creationId xmlns:p14="http://schemas.microsoft.com/office/powerpoint/2010/main" val="272094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fff</a:t>
            </a: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734291" y="86010"/>
            <a:ext cx="10515600" cy="1325563"/>
          </a:xfrm>
        </p:spPr>
        <p:txBody>
          <a:bodyPr/>
          <a:lstStyle/>
          <a:p>
            <a:r>
              <a:rPr lang="en-US" dirty="0">
                <a:solidFill>
                  <a:schemeClr val="bg1"/>
                </a:solidFill>
                <a:latin typeface="Helvetica" pitchFamily="2" charset="0"/>
              </a:rPr>
              <a:t>SMART Question Findings Recap</a:t>
            </a:r>
          </a:p>
        </p:txBody>
      </p:sp>
      <p:pic>
        <p:nvPicPr>
          <p:cNvPr id="4" name="Picture 3">
            <a:extLst>
              <a:ext uri="{FF2B5EF4-FFF2-40B4-BE49-F238E27FC236}">
                <a16:creationId xmlns:a16="http://schemas.microsoft.com/office/drawing/2014/main" id="{E359F627-E6DB-5645-AA43-06487CCD0854}"/>
              </a:ext>
            </a:extLst>
          </p:cNvPr>
          <p:cNvPicPr>
            <a:picLocks noChangeAspect="1"/>
          </p:cNvPicPr>
          <p:nvPr/>
        </p:nvPicPr>
        <p:blipFill rotWithShape="1">
          <a:blip r:embed="rId2"/>
          <a:srcRect t="6587" r="2080" b="10804"/>
          <a:stretch/>
        </p:blipFill>
        <p:spPr>
          <a:xfrm>
            <a:off x="734291" y="1729154"/>
            <a:ext cx="6529755" cy="3399692"/>
          </a:xfrm>
          <a:prstGeom prst="rect">
            <a:avLst/>
          </a:prstGeom>
          <a:ln w="38100">
            <a:noFill/>
          </a:ln>
        </p:spPr>
      </p:pic>
      <p:sp>
        <p:nvSpPr>
          <p:cNvPr id="5" name="TextBox 4">
            <a:extLst>
              <a:ext uri="{FF2B5EF4-FFF2-40B4-BE49-F238E27FC236}">
                <a16:creationId xmlns:a16="http://schemas.microsoft.com/office/drawing/2014/main" id="{AAB727E0-9256-635E-7E6E-CFC77EBE3E0F}"/>
              </a:ext>
            </a:extLst>
          </p:cNvPr>
          <p:cNvSpPr txBox="1"/>
          <p:nvPr/>
        </p:nvSpPr>
        <p:spPr>
          <a:xfrm>
            <a:off x="7629525" y="2305615"/>
            <a:ext cx="3943350" cy="2246769"/>
          </a:xfrm>
          <a:prstGeom prst="rect">
            <a:avLst/>
          </a:prstGeom>
          <a:noFill/>
        </p:spPr>
        <p:txBody>
          <a:bodyPr wrap="square" rtlCol="0">
            <a:spAutoFit/>
          </a:bodyPr>
          <a:lstStyle/>
          <a:p>
            <a:r>
              <a:rPr lang="en-US" sz="2000" dirty="0">
                <a:solidFill>
                  <a:schemeClr val="bg1"/>
                </a:solidFill>
                <a:latin typeface="Helvetica" pitchFamily="2" charset="0"/>
              </a:rPr>
              <a:t>After reshaping our data to be by state, we performed analysis and found there to be a significant difference between states’ proportion of capturing incidences of police shootings on body camera</a:t>
            </a:r>
          </a:p>
        </p:txBody>
      </p:sp>
    </p:spTree>
    <p:extLst>
      <p:ext uri="{BB962C8B-B14F-4D97-AF65-F5344CB8AC3E}">
        <p14:creationId xmlns:p14="http://schemas.microsoft.com/office/powerpoint/2010/main" val="4035027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F4E7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064366-9911-0F3E-63D7-B7FC502AE568}"/>
              </a:ext>
            </a:extLst>
          </p:cNvPr>
          <p:cNvSpPr/>
          <p:nvPr/>
        </p:nvSpPr>
        <p:spPr>
          <a:xfrm>
            <a:off x="0" y="-155863"/>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0B87D02-B92D-4204-EF45-618C68BC63DF}"/>
              </a:ext>
            </a:extLst>
          </p:cNvPr>
          <p:cNvSpPr>
            <a:spLocks noGrp="1"/>
          </p:cNvSpPr>
          <p:nvPr>
            <p:ph type="title"/>
          </p:nvPr>
        </p:nvSpPr>
        <p:spPr>
          <a:xfrm>
            <a:off x="846992" y="342900"/>
            <a:ext cx="10515600" cy="2461846"/>
          </a:xfrm>
        </p:spPr>
        <p:txBody>
          <a:bodyPr>
            <a:noAutofit/>
          </a:bodyPr>
          <a:lstStyle/>
          <a:p>
            <a:r>
              <a:rPr lang="en-US" sz="4000" dirty="0">
                <a:solidFill>
                  <a:schemeClr val="bg1"/>
                </a:solidFill>
                <a:latin typeface="Helvetica" pitchFamily="2" charset="0"/>
              </a:rPr>
              <a:t>New SMART Research Question</a:t>
            </a:r>
            <a:br>
              <a:rPr lang="en-US" sz="1800" dirty="0">
                <a:solidFill>
                  <a:schemeClr val="bg1"/>
                </a:solidFill>
                <a:latin typeface="Helvetica" pitchFamily="2" charset="0"/>
              </a:rPr>
            </a:br>
            <a:br>
              <a:rPr lang="en-US" sz="1800" dirty="0">
                <a:solidFill>
                  <a:schemeClr val="bg1"/>
                </a:solidFill>
                <a:latin typeface="Helvetica" pitchFamily="2" charset="0"/>
              </a:rPr>
            </a:br>
            <a:r>
              <a:rPr lang="en-US" sz="2400" dirty="0">
                <a:solidFill>
                  <a:schemeClr val="bg1"/>
                </a:solidFill>
                <a:effectLst/>
                <a:latin typeface="Arial" panose="020B0604020202020204" pitchFamily="34" charset="0"/>
                <a:ea typeface="Arial" panose="020B0604020202020204" pitchFamily="34" charset="0"/>
              </a:rPr>
              <a:t>For the years 2021 and 2022, do any of the following variables influence a state's proportion of body camera usage: US region, law enforcement </a:t>
            </a:r>
            <a:r>
              <a:rPr lang="en-US" sz="2400" dirty="0">
                <a:solidFill>
                  <a:schemeClr val="bg1"/>
                </a:solidFill>
                <a:latin typeface="Arial" panose="020B0604020202020204" pitchFamily="34" charset="0"/>
                <a:ea typeface="Arial" panose="020B0604020202020204" pitchFamily="34" charset="0"/>
              </a:rPr>
              <a:t>o</a:t>
            </a:r>
            <a:r>
              <a:rPr lang="en-US" sz="2400" dirty="0">
                <a:solidFill>
                  <a:schemeClr val="bg1"/>
                </a:solidFill>
                <a:effectLst/>
                <a:latin typeface="Arial" panose="020B0604020202020204" pitchFamily="34" charset="0"/>
                <a:ea typeface="Arial" panose="020B0604020202020204" pitchFamily="34" charset="0"/>
              </a:rPr>
              <a:t>fficers per capita, law </a:t>
            </a:r>
            <a:r>
              <a:rPr lang="en-US" sz="2400" dirty="0">
                <a:solidFill>
                  <a:schemeClr val="bg1"/>
                </a:solidFill>
                <a:latin typeface="Arial" panose="020B0604020202020204" pitchFamily="34" charset="0"/>
                <a:ea typeface="Arial" panose="020B0604020202020204" pitchFamily="34" charset="0"/>
              </a:rPr>
              <a:t>e</a:t>
            </a:r>
            <a:r>
              <a:rPr lang="en-US" sz="2400" dirty="0">
                <a:solidFill>
                  <a:schemeClr val="bg1"/>
                </a:solidFill>
                <a:effectLst/>
                <a:latin typeface="Arial" panose="020B0604020202020204" pitchFamily="34" charset="0"/>
                <a:ea typeface="Arial" panose="020B0604020202020204" pitchFamily="34" charset="0"/>
              </a:rPr>
              <a:t>nforcement spending per capita, body camera mandate laws, and 2020 presidential election leaning have any large?</a:t>
            </a:r>
            <a:br>
              <a:rPr lang="en-US" sz="2400" dirty="0">
                <a:solidFill>
                  <a:schemeClr val="bg1"/>
                </a:solidFill>
                <a:effectLst/>
                <a:latin typeface="Arial" panose="020B0604020202020204" pitchFamily="34" charset="0"/>
                <a:ea typeface="Arial" panose="020B0604020202020204" pitchFamily="34" charset="0"/>
              </a:rPr>
            </a:br>
            <a:endParaRPr lang="en-US" sz="2400" dirty="0">
              <a:solidFill>
                <a:schemeClr val="bg1"/>
              </a:solidFill>
              <a:latin typeface="Helvetica" pitchFamily="2" charset="0"/>
            </a:endParaRPr>
          </a:p>
        </p:txBody>
      </p:sp>
      <p:sp>
        <p:nvSpPr>
          <p:cNvPr id="2" name="Rounded Rectangle 1">
            <a:extLst>
              <a:ext uri="{FF2B5EF4-FFF2-40B4-BE49-F238E27FC236}">
                <a16:creationId xmlns:a16="http://schemas.microsoft.com/office/drawing/2014/main" id="{1CC8B030-7DDA-883F-2408-2FEE0A46033F}"/>
              </a:ext>
            </a:extLst>
          </p:cNvPr>
          <p:cNvSpPr/>
          <p:nvPr/>
        </p:nvSpPr>
        <p:spPr>
          <a:xfrm>
            <a:off x="334108"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S</a:t>
            </a:r>
          </a:p>
          <a:p>
            <a:pPr algn="ctr"/>
            <a:r>
              <a:rPr lang="en-US" sz="1400" dirty="0">
                <a:solidFill>
                  <a:schemeClr val="bg1"/>
                </a:solidFill>
                <a:effectLst/>
                <a:latin typeface="Arial" panose="020B0604020202020204" pitchFamily="34" charset="0"/>
                <a:ea typeface="Arial" panose="020B0604020202020204" pitchFamily="34" charset="0"/>
              </a:rPr>
              <a:t>This question is using specific types of model to measure a specific numeric quantity (state body cam proportion) over a specific time period (2021-2022)</a:t>
            </a:r>
          </a:p>
          <a:p>
            <a:pPr algn="ctr"/>
            <a:endParaRPr lang="en-US" sz="1400" b="1" dirty="0">
              <a:solidFill>
                <a:schemeClr val="bg1"/>
              </a:solidFill>
              <a:latin typeface="Helvetica" pitchFamily="2" charset="0"/>
            </a:endParaRPr>
          </a:p>
        </p:txBody>
      </p:sp>
      <p:sp>
        <p:nvSpPr>
          <p:cNvPr id="10" name="Rounded Rectangle 9">
            <a:extLst>
              <a:ext uri="{FF2B5EF4-FFF2-40B4-BE49-F238E27FC236}">
                <a16:creationId xmlns:a16="http://schemas.microsoft.com/office/drawing/2014/main" id="{DC2D59FE-2274-5AAD-DFBC-3B2A7087B7E4}"/>
              </a:ext>
            </a:extLst>
          </p:cNvPr>
          <p:cNvSpPr/>
          <p:nvPr/>
        </p:nvSpPr>
        <p:spPr>
          <a:xfrm>
            <a:off x="2667000"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M</a:t>
            </a:r>
          </a:p>
          <a:p>
            <a:pPr algn="ctr"/>
            <a:r>
              <a:rPr lang="en-US" sz="1400" dirty="0">
                <a:solidFill>
                  <a:schemeClr val="bg1"/>
                </a:solidFill>
                <a:effectLst/>
                <a:latin typeface="Arial" panose="020B0604020202020204" pitchFamily="34" charset="0"/>
                <a:ea typeface="Arial" panose="020B0604020202020204" pitchFamily="34" charset="0"/>
              </a:rPr>
              <a:t>We can use basic modeling metrics such as R^2 and coefficient estimates to determine how effective certain variables are at predicting state body camera proportion</a:t>
            </a:r>
          </a:p>
          <a:p>
            <a:pPr algn="ctr"/>
            <a:endParaRPr lang="en-US" sz="1400" dirty="0">
              <a:solidFill>
                <a:schemeClr val="bg1"/>
              </a:solidFill>
              <a:latin typeface="Helvetica" pitchFamily="2" charset="0"/>
            </a:endParaRPr>
          </a:p>
        </p:txBody>
      </p:sp>
      <p:sp>
        <p:nvSpPr>
          <p:cNvPr id="11" name="Rounded Rectangle 10">
            <a:extLst>
              <a:ext uri="{FF2B5EF4-FFF2-40B4-BE49-F238E27FC236}">
                <a16:creationId xmlns:a16="http://schemas.microsoft.com/office/drawing/2014/main" id="{CD385E07-D6A2-388F-57A8-F9550A9F521B}"/>
              </a:ext>
            </a:extLst>
          </p:cNvPr>
          <p:cNvSpPr/>
          <p:nvPr/>
        </p:nvSpPr>
        <p:spPr>
          <a:xfrm>
            <a:off x="4999892"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A</a:t>
            </a:r>
          </a:p>
          <a:p>
            <a:pPr algn="ctr"/>
            <a:r>
              <a:rPr lang="en-US" sz="1400" dirty="0">
                <a:solidFill>
                  <a:schemeClr val="bg1"/>
                </a:solidFill>
                <a:effectLst/>
                <a:latin typeface="Arial" panose="020B0604020202020204" pitchFamily="34" charset="0"/>
                <a:ea typeface="Arial" panose="020B0604020202020204" pitchFamily="34" charset="0"/>
              </a:rPr>
              <a:t>This question is totally aligned with the techniques we were taught in class and is within the programming capabilities of this group</a:t>
            </a:r>
            <a:endParaRPr lang="en-US" sz="1400" b="0" i="0" u="none" strike="noStrike" dirty="0">
              <a:solidFill>
                <a:schemeClr val="bg1"/>
              </a:solidFill>
              <a:effectLst/>
              <a:latin typeface="Helvetica" pitchFamily="2" charset="0"/>
            </a:endParaRPr>
          </a:p>
        </p:txBody>
      </p:sp>
      <p:sp>
        <p:nvSpPr>
          <p:cNvPr id="12" name="Rounded Rectangle 11">
            <a:extLst>
              <a:ext uri="{FF2B5EF4-FFF2-40B4-BE49-F238E27FC236}">
                <a16:creationId xmlns:a16="http://schemas.microsoft.com/office/drawing/2014/main" id="{DF3B5BDC-AB4A-874E-DBAE-6CC64E88CAFB}"/>
              </a:ext>
            </a:extLst>
          </p:cNvPr>
          <p:cNvSpPr/>
          <p:nvPr/>
        </p:nvSpPr>
        <p:spPr>
          <a:xfrm>
            <a:off x="7332784"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R</a:t>
            </a:r>
          </a:p>
          <a:p>
            <a:pPr algn="ctr"/>
            <a:r>
              <a:rPr lang="en-US" sz="1400" dirty="0">
                <a:solidFill>
                  <a:schemeClr val="bg1"/>
                </a:solidFill>
                <a:effectLst/>
                <a:latin typeface="Arial" panose="020B0604020202020204" pitchFamily="34" charset="0"/>
                <a:ea typeface="Arial" panose="020B0604020202020204" pitchFamily="34" charset="0"/>
              </a:rPr>
              <a:t>This issue is deeply relevant as concerns about police misconduct are higher than ever and anyway to increase the accountability afforded by body cameras is a valuable conclusion</a:t>
            </a:r>
            <a:r>
              <a:rPr lang="en-US" sz="1800" dirty="0">
                <a:effectLst/>
                <a:latin typeface="Arial" panose="020B0604020202020204" pitchFamily="34" charset="0"/>
                <a:ea typeface="Arial" panose="020B0604020202020204" pitchFamily="34" charset="0"/>
              </a:rPr>
              <a:t>.</a:t>
            </a:r>
            <a:endParaRPr lang="en-US" sz="1400" dirty="0">
              <a:solidFill>
                <a:schemeClr val="bg1"/>
              </a:solidFill>
              <a:latin typeface="Helvetica" pitchFamily="2" charset="0"/>
            </a:endParaRPr>
          </a:p>
        </p:txBody>
      </p:sp>
      <p:sp>
        <p:nvSpPr>
          <p:cNvPr id="13" name="Rounded Rectangle 12">
            <a:extLst>
              <a:ext uri="{FF2B5EF4-FFF2-40B4-BE49-F238E27FC236}">
                <a16:creationId xmlns:a16="http://schemas.microsoft.com/office/drawing/2014/main" id="{2C7137BC-C200-CA5C-7E6A-43423EC0DFA1}"/>
              </a:ext>
            </a:extLst>
          </p:cNvPr>
          <p:cNvSpPr/>
          <p:nvPr/>
        </p:nvSpPr>
        <p:spPr>
          <a:xfrm>
            <a:off x="9665676" y="3043421"/>
            <a:ext cx="2209800" cy="2461846"/>
          </a:xfrm>
          <a:prstGeom prst="roundRect">
            <a:avLst/>
          </a:prstGeom>
          <a:solidFill>
            <a:srgbClr val="C00000"/>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solidFill>
                  <a:schemeClr val="bg1"/>
                </a:solidFill>
                <a:latin typeface="Helvetica" pitchFamily="2" charset="0"/>
              </a:rPr>
              <a:t>T</a:t>
            </a:r>
          </a:p>
          <a:p>
            <a:pPr algn="ctr"/>
            <a:r>
              <a:rPr lang="en-US" sz="1400" dirty="0">
                <a:solidFill>
                  <a:schemeClr val="bg1"/>
                </a:solidFill>
                <a:effectLst/>
                <a:latin typeface="Arial" panose="020B0604020202020204" pitchFamily="34" charset="0"/>
                <a:ea typeface="Arial" panose="020B0604020202020204" pitchFamily="34" charset="0"/>
              </a:rPr>
              <a:t>Because we did so much of the work before for our midterm, modeling this data should be easily doable within the timeframe</a:t>
            </a:r>
          </a:p>
          <a:p>
            <a:pPr algn="ctr"/>
            <a:endParaRPr lang="en-US" sz="1400" b="0" i="0" u="none" strike="noStrike" dirty="0">
              <a:solidFill>
                <a:schemeClr val="bg1"/>
              </a:solidFill>
              <a:effectLst/>
              <a:latin typeface="Helvetica" pitchFamily="2" charset="0"/>
            </a:endParaRPr>
          </a:p>
        </p:txBody>
      </p:sp>
    </p:spTree>
    <p:extLst>
      <p:ext uri="{BB962C8B-B14F-4D97-AF65-F5344CB8AC3E}">
        <p14:creationId xmlns:p14="http://schemas.microsoft.com/office/powerpoint/2010/main" val="141117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838200" y="86010"/>
            <a:ext cx="10515600" cy="1325563"/>
          </a:xfrm>
        </p:spPr>
        <p:txBody>
          <a:bodyPr/>
          <a:lstStyle/>
          <a:p>
            <a:r>
              <a:rPr lang="en-US" dirty="0">
                <a:solidFill>
                  <a:schemeClr val="bg1"/>
                </a:solidFill>
                <a:latin typeface="Helvetica" pitchFamily="2" charset="0"/>
              </a:rPr>
              <a:t>New Data</a:t>
            </a:r>
          </a:p>
        </p:txBody>
      </p:sp>
      <p:sp>
        <p:nvSpPr>
          <p:cNvPr id="5" name="TextBox 4">
            <a:extLst>
              <a:ext uri="{FF2B5EF4-FFF2-40B4-BE49-F238E27FC236}">
                <a16:creationId xmlns:a16="http://schemas.microsoft.com/office/drawing/2014/main" id="{AAB727E0-9256-635E-7E6E-CFC77EBE3E0F}"/>
              </a:ext>
            </a:extLst>
          </p:cNvPr>
          <p:cNvSpPr txBox="1"/>
          <p:nvPr/>
        </p:nvSpPr>
        <p:spPr>
          <a:xfrm>
            <a:off x="772607" y="1497583"/>
            <a:ext cx="564248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Helvetica" pitchFamily="2" charset="0"/>
              </a:rPr>
              <a:t>We are interested in statewide data that can influence the proportion with which body cameras are used. </a:t>
            </a:r>
          </a:p>
          <a:p>
            <a:pPr marL="285750" indent="-285750">
              <a:buFont typeface="Arial" panose="020B0604020202020204" pitchFamily="34" charset="0"/>
              <a:buChar char="•"/>
            </a:pPr>
            <a:endParaRPr lang="en-US" sz="2400" dirty="0">
              <a:solidFill>
                <a:schemeClr val="bg1"/>
              </a:solidFill>
              <a:latin typeface="Helvetica" pitchFamily="2" charset="0"/>
            </a:endParaRPr>
          </a:p>
          <a:p>
            <a:pPr marL="285750" indent="-285750">
              <a:buFont typeface="Arial" panose="020B0604020202020204" pitchFamily="34" charset="0"/>
              <a:buChar char="•"/>
            </a:pPr>
            <a:r>
              <a:rPr lang="en-US" sz="2400" dirty="0">
                <a:solidFill>
                  <a:schemeClr val="bg1"/>
                </a:solidFill>
                <a:latin typeface="Helvetica" pitchFamily="2" charset="0"/>
              </a:rPr>
              <a:t>Our old dataset only really has data about individuals, not states. </a:t>
            </a:r>
          </a:p>
          <a:p>
            <a:pPr marL="285750" indent="-285750">
              <a:buFont typeface="Arial" panose="020B0604020202020204" pitchFamily="34" charset="0"/>
              <a:buChar char="•"/>
            </a:pPr>
            <a:endParaRPr lang="en-US" sz="2400" dirty="0">
              <a:solidFill>
                <a:schemeClr val="bg1"/>
              </a:solidFill>
              <a:latin typeface="Helvetica" pitchFamily="2" charset="0"/>
            </a:endParaRPr>
          </a:p>
          <a:p>
            <a:pPr marL="285750" indent="-285750">
              <a:buFont typeface="Arial" panose="020B0604020202020204" pitchFamily="34" charset="0"/>
              <a:buChar char="•"/>
            </a:pPr>
            <a:r>
              <a:rPr lang="en-US" sz="2400" dirty="0">
                <a:solidFill>
                  <a:schemeClr val="bg1"/>
                </a:solidFill>
                <a:latin typeface="Helvetica" pitchFamily="2" charset="0"/>
              </a:rPr>
              <a:t>So, we need new data.</a:t>
            </a:r>
          </a:p>
        </p:txBody>
      </p:sp>
      <p:sp>
        <p:nvSpPr>
          <p:cNvPr id="13" name="Rectangle: Rounded Corners 12">
            <a:extLst>
              <a:ext uri="{FF2B5EF4-FFF2-40B4-BE49-F238E27FC236}">
                <a16:creationId xmlns:a16="http://schemas.microsoft.com/office/drawing/2014/main" id="{CF4E47B4-BC64-7F77-400F-63312F7AD59B}"/>
              </a:ext>
            </a:extLst>
          </p:cNvPr>
          <p:cNvSpPr/>
          <p:nvPr/>
        </p:nvSpPr>
        <p:spPr>
          <a:xfrm>
            <a:off x="6743700" y="1411573"/>
            <a:ext cx="4675693" cy="4773518"/>
          </a:xfrm>
          <a:prstGeom prst="round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solidFill>
                  <a:schemeClr val="bg1"/>
                </a:solidFill>
                <a:effectLst/>
                <a:latin typeface="Helvetica" pitchFamily="2" charset="0"/>
              </a:rPr>
              <a:t>“The preeminent study on body-worn cameras, a field experiment conducted by the Rialto, Calif., Police Department, found that when police were equipped with cameras during the test period, use of force incidents and citizen complaints against officers were reduced by 50 and 90 percent respectively” </a:t>
            </a:r>
          </a:p>
          <a:p>
            <a:pPr algn="ctr"/>
            <a:endParaRPr lang="en-US" sz="1600" b="0" i="0" dirty="0">
              <a:solidFill>
                <a:schemeClr val="bg1"/>
              </a:solidFill>
              <a:effectLst/>
              <a:latin typeface="Helvetica" pitchFamily="2" charset="0"/>
            </a:endParaRPr>
          </a:p>
          <a:p>
            <a:pPr algn="ctr"/>
            <a:r>
              <a:rPr lang="en-US" sz="1600" dirty="0">
                <a:solidFill>
                  <a:schemeClr val="bg1"/>
                </a:solidFill>
                <a:latin typeface="Helvetica" pitchFamily="2" charset="0"/>
              </a:rPr>
              <a:t>-</a:t>
            </a:r>
            <a:r>
              <a:rPr lang="en-US" sz="1600" b="0" i="0" dirty="0">
                <a:solidFill>
                  <a:schemeClr val="bg1"/>
                </a:solidFill>
                <a:effectLst/>
                <a:latin typeface="Helvetica" pitchFamily="2" charset="0"/>
              </a:rPr>
              <a:t>NCSL Body-Worn Cameras Database</a:t>
            </a:r>
            <a:endParaRPr lang="en-US" sz="1600" dirty="0">
              <a:solidFill>
                <a:schemeClr val="bg1"/>
              </a:solidFill>
              <a:latin typeface="Helvetica" pitchFamily="2" charset="0"/>
            </a:endParaRPr>
          </a:p>
        </p:txBody>
      </p:sp>
    </p:spTree>
    <p:extLst>
      <p:ext uri="{BB962C8B-B14F-4D97-AF65-F5344CB8AC3E}">
        <p14:creationId xmlns:p14="http://schemas.microsoft.com/office/powerpoint/2010/main" val="378998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838200" y="43005"/>
            <a:ext cx="10515600" cy="1325563"/>
          </a:xfrm>
        </p:spPr>
        <p:txBody>
          <a:bodyPr/>
          <a:lstStyle/>
          <a:p>
            <a:r>
              <a:rPr lang="en-US" dirty="0">
                <a:solidFill>
                  <a:schemeClr val="bg1"/>
                </a:solidFill>
                <a:latin typeface="Helvetica" pitchFamily="2" charset="0"/>
              </a:rPr>
              <a:t>New Variable #1: Body Camera Laws</a:t>
            </a:r>
          </a:p>
        </p:txBody>
      </p:sp>
      <p:sp>
        <p:nvSpPr>
          <p:cNvPr id="5" name="TextBox 4">
            <a:extLst>
              <a:ext uri="{FF2B5EF4-FFF2-40B4-BE49-F238E27FC236}">
                <a16:creationId xmlns:a16="http://schemas.microsoft.com/office/drawing/2014/main" id="{AAB727E0-9256-635E-7E6E-CFC77EBE3E0F}"/>
              </a:ext>
            </a:extLst>
          </p:cNvPr>
          <p:cNvSpPr txBox="1"/>
          <p:nvPr/>
        </p:nvSpPr>
        <p:spPr>
          <a:xfrm>
            <a:off x="910503" y="1411573"/>
            <a:ext cx="10370994" cy="4154984"/>
          </a:xfrm>
          <a:prstGeom prst="rect">
            <a:avLst/>
          </a:prstGeom>
          <a:noFill/>
        </p:spPr>
        <p:txBody>
          <a:bodyPr wrap="square" rtlCol="0">
            <a:spAutoFit/>
          </a:bodyPr>
          <a:lstStyle/>
          <a:p>
            <a:r>
              <a:rPr lang="en-US" sz="2400" dirty="0">
                <a:solidFill>
                  <a:schemeClr val="bg1"/>
                </a:solidFill>
                <a:latin typeface="Helvetica" pitchFamily="2" charset="0"/>
              </a:rPr>
              <a:t>After 2020, some states implemented laws mandating officers to wear body cameras during interactions with the public. </a:t>
            </a:r>
          </a:p>
          <a:p>
            <a:endParaRPr lang="en-US" sz="2400" dirty="0">
              <a:solidFill>
                <a:schemeClr val="bg1"/>
              </a:solidFill>
              <a:latin typeface="Helvetica" pitchFamily="2" charset="0"/>
            </a:endParaRPr>
          </a:p>
          <a:p>
            <a:endParaRPr lang="en-US" sz="2400" dirty="0">
              <a:solidFill>
                <a:schemeClr val="bg1"/>
              </a:solidFill>
              <a:latin typeface="Helvetica" pitchFamily="2" charset="0"/>
            </a:endParaRPr>
          </a:p>
          <a:p>
            <a:endParaRPr lang="en-US" sz="2400" dirty="0">
              <a:solidFill>
                <a:schemeClr val="bg1"/>
              </a:solidFill>
              <a:latin typeface="Helvetica" pitchFamily="2" charset="0"/>
            </a:endParaRPr>
          </a:p>
          <a:p>
            <a:pPr marL="342900" indent="-342900">
              <a:buFont typeface="Arial" panose="020B0604020202020204" pitchFamily="34" charset="0"/>
              <a:buChar char="•"/>
            </a:pPr>
            <a:r>
              <a:rPr lang="en-US" sz="2400" dirty="0">
                <a:solidFill>
                  <a:schemeClr val="bg1"/>
                </a:solidFill>
                <a:latin typeface="Helvetica" pitchFamily="2" charset="0"/>
              </a:rPr>
              <a:t>Binary variable</a:t>
            </a:r>
          </a:p>
          <a:p>
            <a:pPr marL="342900" indent="-342900">
              <a:buFont typeface="Arial" panose="020B0604020202020204" pitchFamily="34" charset="0"/>
              <a:buChar char="•"/>
            </a:pPr>
            <a:r>
              <a:rPr lang="en-US" sz="2400" dirty="0">
                <a:solidFill>
                  <a:schemeClr val="bg1"/>
                </a:solidFill>
                <a:latin typeface="Helvetica" pitchFamily="2" charset="0"/>
              </a:rPr>
              <a:t>1 indicates body camera laws</a:t>
            </a:r>
          </a:p>
          <a:p>
            <a:pPr marL="342900" indent="-342900">
              <a:buFont typeface="Arial" panose="020B0604020202020204" pitchFamily="34" charset="0"/>
              <a:buChar char="•"/>
            </a:pPr>
            <a:r>
              <a:rPr lang="en-US" sz="2400" dirty="0">
                <a:solidFill>
                  <a:schemeClr val="bg1"/>
                </a:solidFill>
                <a:latin typeface="Helvetica" pitchFamily="2" charset="0"/>
              </a:rPr>
              <a:t>0 indicates no body camera laws</a:t>
            </a:r>
          </a:p>
          <a:p>
            <a:pPr marL="342900" indent="-342900">
              <a:buFont typeface="Arial" panose="020B0604020202020204" pitchFamily="34" charset="0"/>
              <a:buChar char="•"/>
            </a:pPr>
            <a:endParaRPr lang="en-US" sz="2400" dirty="0">
              <a:solidFill>
                <a:schemeClr val="bg1"/>
              </a:solidFill>
              <a:latin typeface="Helvetica" pitchFamily="2" charset="0"/>
            </a:endParaRPr>
          </a:p>
          <a:p>
            <a:r>
              <a:rPr lang="en-US" sz="2400" dirty="0">
                <a:solidFill>
                  <a:schemeClr val="bg1"/>
                </a:solidFill>
                <a:latin typeface="Helvetica" pitchFamily="2" charset="0"/>
              </a:rPr>
              <a:t>Because most of these laws took effect in different times throughout 2020, we will limit our analysis to only data from the years 2021 and 2022.</a:t>
            </a:r>
          </a:p>
        </p:txBody>
      </p:sp>
      <p:sp>
        <p:nvSpPr>
          <p:cNvPr id="3" name="Rectangle: Rounded Corners 12">
            <a:extLst>
              <a:ext uri="{FF2B5EF4-FFF2-40B4-BE49-F238E27FC236}">
                <a16:creationId xmlns:a16="http://schemas.microsoft.com/office/drawing/2014/main" id="{ABC44E4B-00BF-444B-315C-528237408D77}"/>
              </a:ext>
            </a:extLst>
          </p:cNvPr>
          <p:cNvSpPr/>
          <p:nvPr/>
        </p:nvSpPr>
        <p:spPr>
          <a:xfrm>
            <a:off x="910503" y="2300288"/>
            <a:ext cx="2700338" cy="857250"/>
          </a:xfrm>
          <a:prstGeom prst="round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Helvetica" pitchFamily="2" charset="0"/>
              </a:rPr>
              <a:t>New variable: </a:t>
            </a:r>
            <a:r>
              <a:rPr lang="en-US" sz="2000" dirty="0" err="1">
                <a:solidFill>
                  <a:schemeClr val="bg1"/>
                </a:solidFill>
                <a:latin typeface="Helvetica" pitchFamily="2" charset="0"/>
              </a:rPr>
              <a:t>bclaw</a:t>
            </a:r>
            <a:endParaRPr lang="en-US" sz="2000" dirty="0">
              <a:solidFill>
                <a:schemeClr val="bg1"/>
              </a:solidFill>
              <a:latin typeface="Helvetica" pitchFamily="2" charset="0"/>
            </a:endParaRPr>
          </a:p>
        </p:txBody>
      </p:sp>
    </p:spTree>
    <p:extLst>
      <p:ext uri="{BB962C8B-B14F-4D97-AF65-F5344CB8AC3E}">
        <p14:creationId xmlns:p14="http://schemas.microsoft.com/office/powerpoint/2010/main" val="3222935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658761" y="91986"/>
            <a:ext cx="10695039" cy="1325563"/>
          </a:xfrm>
        </p:spPr>
        <p:txBody>
          <a:bodyPr/>
          <a:lstStyle/>
          <a:p>
            <a:r>
              <a:rPr lang="en-US" dirty="0">
                <a:solidFill>
                  <a:schemeClr val="bg1"/>
                </a:solidFill>
                <a:latin typeface="Helvetica" pitchFamily="2" charset="0"/>
              </a:rPr>
              <a:t>New Variables #2: State Law Enforcement</a:t>
            </a:r>
          </a:p>
        </p:txBody>
      </p:sp>
      <p:sp>
        <p:nvSpPr>
          <p:cNvPr id="5" name="TextBox 4">
            <a:extLst>
              <a:ext uri="{FF2B5EF4-FFF2-40B4-BE49-F238E27FC236}">
                <a16:creationId xmlns:a16="http://schemas.microsoft.com/office/drawing/2014/main" id="{AAB727E0-9256-635E-7E6E-CFC77EBE3E0F}"/>
              </a:ext>
            </a:extLst>
          </p:cNvPr>
          <p:cNvSpPr txBox="1"/>
          <p:nvPr/>
        </p:nvSpPr>
        <p:spPr>
          <a:xfrm>
            <a:off x="838199" y="1166932"/>
            <a:ext cx="10194519" cy="923330"/>
          </a:xfrm>
          <a:prstGeom prst="rect">
            <a:avLst/>
          </a:prstGeom>
          <a:noFill/>
        </p:spPr>
        <p:txBody>
          <a:bodyPr wrap="square" rtlCol="0">
            <a:spAutoFit/>
          </a:bodyPr>
          <a:lstStyle/>
          <a:p>
            <a:r>
              <a:rPr lang="en-US" dirty="0">
                <a:solidFill>
                  <a:schemeClr val="bg1"/>
                </a:solidFill>
                <a:latin typeface="Helvetica" pitchFamily="2" charset="0"/>
              </a:rPr>
              <a:t> We added two datasets about every state’s law enforcement:</a:t>
            </a:r>
          </a:p>
          <a:p>
            <a:pPr marL="285750" indent="-285750">
              <a:buFont typeface="Arial" panose="020B0604020202020204" pitchFamily="34" charset="0"/>
              <a:buChar char="•"/>
            </a:pPr>
            <a:r>
              <a:rPr lang="en-US" dirty="0">
                <a:solidFill>
                  <a:schemeClr val="bg1"/>
                </a:solidFill>
                <a:latin typeface="Helvetica" pitchFamily="2" charset="0"/>
              </a:rPr>
              <a:t>Law Enforcement Officers Per 100,000 Citizens (Left)</a:t>
            </a:r>
          </a:p>
          <a:p>
            <a:pPr marL="285750" indent="-285750">
              <a:buFont typeface="Arial" panose="020B0604020202020204" pitchFamily="34" charset="0"/>
              <a:buChar char="•"/>
            </a:pPr>
            <a:r>
              <a:rPr lang="en-US" dirty="0">
                <a:solidFill>
                  <a:schemeClr val="bg1"/>
                </a:solidFill>
                <a:latin typeface="Helvetica" pitchFamily="2" charset="0"/>
              </a:rPr>
              <a:t>Law Enforcement Spending per capita (Right)</a:t>
            </a:r>
          </a:p>
        </p:txBody>
      </p:sp>
      <p:pic>
        <p:nvPicPr>
          <p:cNvPr id="8" name="Picture 7">
            <a:extLst>
              <a:ext uri="{FF2B5EF4-FFF2-40B4-BE49-F238E27FC236}">
                <a16:creationId xmlns:a16="http://schemas.microsoft.com/office/drawing/2014/main" id="{70461648-9E8C-2630-E45A-3E65A1AE4BEC}"/>
              </a:ext>
            </a:extLst>
          </p:cNvPr>
          <p:cNvPicPr>
            <a:picLocks noChangeAspect="1"/>
          </p:cNvPicPr>
          <p:nvPr/>
        </p:nvPicPr>
        <p:blipFill>
          <a:blip r:embed="rId2"/>
          <a:stretch>
            <a:fillRect/>
          </a:stretch>
        </p:blipFill>
        <p:spPr>
          <a:xfrm>
            <a:off x="6506656" y="2230471"/>
            <a:ext cx="4526063" cy="4195003"/>
          </a:xfrm>
          <a:prstGeom prst="rect">
            <a:avLst/>
          </a:prstGeom>
        </p:spPr>
      </p:pic>
      <p:sp>
        <p:nvSpPr>
          <p:cNvPr id="9" name="TextBox 8">
            <a:extLst>
              <a:ext uri="{FF2B5EF4-FFF2-40B4-BE49-F238E27FC236}">
                <a16:creationId xmlns:a16="http://schemas.microsoft.com/office/drawing/2014/main" id="{0A3BFA6A-ECC3-6E9E-2F2A-1CBDAF81B921}"/>
              </a:ext>
            </a:extLst>
          </p:cNvPr>
          <p:cNvSpPr txBox="1"/>
          <p:nvPr/>
        </p:nvSpPr>
        <p:spPr>
          <a:xfrm>
            <a:off x="6182591" y="6495603"/>
            <a:ext cx="5174194" cy="261610"/>
          </a:xfrm>
          <a:prstGeom prst="rect">
            <a:avLst/>
          </a:prstGeom>
          <a:noFill/>
        </p:spPr>
        <p:txBody>
          <a:bodyPr wrap="square" rtlCol="0">
            <a:spAutoFit/>
          </a:bodyPr>
          <a:lstStyle/>
          <a:p>
            <a:r>
              <a:rPr lang="en-US" sz="1100" dirty="0"/>
              <a:t>Source: https://www.moneygeek.com/living/state-policing-corrections-spending/</a:t>
            </a:r>
          </a:p>
        </p:txBody>
      </p:sp>
      <p:pic>
        <p:nvPicPr>
          <p:cNvPr id="11" name="Picture 10">
            <a:extLst>
              <a:ext uri="{FF2B5EF4-FFF2-40B4-BE49-F238E27FC236}">
                <a16:creationId xmlns:a16="http://schemas.microsoft.com/office/drawing/2014/main" id="{D3B5B4CE-E0C7-DDCB-96DE-CDDE776CB429}"/>
              </a:ext>
            </a:extLst>
          </p:cNvPr>
          <p:cNvPicPr>
            <a:picLocks noChangeAspect="1"/>
          </p:cNvPicPr>
          <p:nvPr/>
        </p:nvPicPr>
        <p:blipFill>
          <a:blip r:embed="rId3"/>
          <a:stretch>
            <a:fillRect/>
          </a:stretch>
        </p:blipFill>
        <p:spPr>
          <a:xfrm>
            <a:off x="838200" y="2245802"/>
            <a:ext cx="5555158" cy="4164343"/>
          </a:xfrm>
          <a:prstGeom prst="rect">
            <a:avLst/>
          </a:prstGeom>
        </p:spPr>
      </p:pic>
      <p:sp>
        <p:nvSpPr>
          <p:cNvPr id="12" name="TextBox 11">
            <a:extLst>
              <a:ext uri="{FF2B5EF4-FFF2-40B4-BE49-F238E27FC236}">
                <a16:creationId xmlns:a16="http://schemas.microsoft.com/office/drawing/2014/main" id="{BF0E5AA9-C8AF-BFED-F94F-7027AE424D23}"/>
              </a:ext>
            </a:extLst>
          </p:cNvPr>
          <p:cNvSpPr txBox="1"/>
          <p:nvPr/>
        </p:nvSpPr>
        <p:spPr>
          <a:xfrm>
            <a:off x="519582" y="6495603"/>
            <a:ext cx="5018772" cy="261610"/>
          </a:xfrm>
          <a:prstGeom prst="rect">
            <a:avLst/>
          </a:prstGeom>
          <a:noFill/>
        </p:spPr>
        <p:txBody>
          <a:bodyPr wrap="square" rtlCol="0">
            <a:spAutoFit/>
          </a:bodyPr>
          <a:lstStyle/>
          <a:p>
            <a:r>
              <a:rPr lang="en-US" sz="1100" dirty="0"/>
              <a:t>Source: https://worldpopulationreview.com/state-rankings/police-officers-by-state</a:t>
            </a:r>
          </a:p>
        </p:txBody>
      </p:sp>
      <p:sp>
        <p:nvSpPr>
          <p:cNvPr id="3" name="Rectangle: Rounded Corners 12">
            <a:extLst>
              <a:ext uri="{FF2B5EF4-FFF2-40B4-BE49-F238E27FC236}">
                <a16:creationId xmlns:a16="http://schemas.microsoft.com/office/drawing/2014/main" id="{FCFD513C-5CB3-979F-FAF7-431B513323B6}"/>
              </a:ext>
            </a:extLst>
          </p:cNvPr>
          <p:cNvSpPr/>
          <p:nvPr/>
        </p:nvSpPr>
        <p:spPr>
          <a:xfrm>
            <a:off x="8204016" y="1010659"/>
            <a:ext cx="3568884" cy="1094197"/>
          </a:xfrm>
          <a:prstGeom prst="round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Helvetica" pitchFamily="2" charset="0"/>
              </a:rPr>
              <a:t>New variables: </a:t>
            </a:r>
          </a:p>
          <a:p>
            <a:pPr algn="ctr"/>
            <a:r>
              <a:rPr lang="en-US" sz="2000" dirty="0">
                <a:solidFill>
                  <a:schemeClr val="bg1"/>
                </a:solidFill>
                <a:latin typeface="Helvetica" pitchFamily="2" charset="0"/>
              </a:rPr>
              <a:t>le_per_100k </a:t>
            </a:r>
          </a:p>
          <a:p>
            <a:pPr algn="ctr"/>
            <a:r>
              <a:rPr lang="en-US" sz="2000" dirty="0" err="1">
                <a:solidFill>
                  <a:schemeClr val="bg1"/>
                </a:solidFill>
                <a:latin typeface="Helvetica" pitchFamily="2" charset="0"/>
              </a:rPr>
              <a:t>spendpc</a:t>
            </a:r>
            <a:endParaRPr lang="en-US" sz="2000" dirty="0">
              <a:solidFill>
                <a:schemeClr val="bg1"/>
              </a:solidFill>
              <a:latin typeface="Helvetica" pitchFamily="2" charset="0"/>
            </a:endParaRPr>
          </a:p>
        </p:txBody>
      </p:sp>
    </p:spTree>
    <p:extLst>
      <p:ext uri="{BB962C8B-B14F-4D97-AF65-F5344CB8AC3E}">
        <p14:creationId xmlns:p14="http://schemas.microsoft.com/office/powerpoint/2010/main" val="62777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DBF28C-9767-E3CE-6344-B11C2B348C87}"/>
              </a:ext>
            </a:extLst>
          </p:cNvPr>
          <p:cNvSpPr/>
          <p:nvPr/>
        </p:nvSpPr>
        <p:spPr>
          <a:xfrm>
            <a:off x="0" y="0"/>
            <a:ext cx="12192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26C9BE-9EB0-A013-991A-3A7A074DDC5C}"/>
              </a:ext>
            </a:extLst>
          </p:cNvPr>
          <p:cNvSpPr>
            <a:spLocks noGrp="1"/>
          </p:cNvSpPr>
          <p:nvPr>
            <p:ph type="title"/>
          </p:nvPr>
        </p:nvSpPr>
        <p:spPr>
          <a:xfrm>
            <a:off x="734291" y="86010"/>
            <a:ext cx="10515600" cy="1325563"/>
          </a:xfrm>
        </p:spPr>
        <p:txBody>
          <a:bodyPr/>
          <a:lstStyle/>
          <a:p>
            <a:r>
              <a:rPr lang="en-US" dirty="0">
                <a:solidFill>
                  <a:schemeClr val="bg1"/>
                </a:solidFill>
                <a:latin typeface="Helvetica" pitchFamily="2" charset="0"/>
              </a:rPr>
              <a:t>New Variable #3: 2020 Victory Margin</a:t>
            </a:r>
          </a:p>
        </p:txBody>
      </p:sp>
      <p:sp>
        <p:nvSpPr>
          <p:cNvPr id="5" name="TextBox 4">
            <a:extLst>
              <a:ext uri="{FF2B5EF4-FFF2-40B4-BE49-F238E27FC236}">
                <a16:creationId xmlns:a16="http://schemas.microsoft.com/office/drawing/2014/main" id="{AAB727E0-9256-635E-7E6E-CFC77EBE3E0F}"/>
              </a:ext>
            </a:extLst>
          </p:cNvPr>
          <p:cNvSpPr txBox="1"/>
          <p:nvPr/>
        </p:nvSpPr>
        <p:spPr>
          <a:xfrm>
            <a:off x="734291" y="1166932"/>
            <a:ext cx="10515600" cy="646331"/>
          </a:xfrm>
          <a:prstGeom prst="rect">
            <a:avLst/>
          </a:prstGeom>
          <a:noFill/>
        </p:spPr>
        <p:txBody>
          <a:bodyPr wrap="square" rtlCol="0">
            <a:spAutoFit/>
          </a:bodyPr>
          <a:lstStyle/>
          <a:p>
            <a:r>
              <a:rPr lang="en-US" dirty="0">
                <a:solidFill>
                  <a:schemeClr val="bg1"/>
                </a:solidFill>
                <a:latin typeface="Helvetica" pitchFamily="2" charset="0"/>
              </a:rPr>
              <a:t>To account for socio-political differences in the culture of each state, we added data from the 2020 presidential victory margin.</a:t>
            </a:r>
          </a:p>
        </p:txBody>
      </p:sp>
      <p:pic>
        <p:nvPicPr>
          <p:cNvPr id="4" name="Picture 3">
            <a:extLst>
              <a:ext uri="{FF2B5EF4-FFF2-40B4-BE49-F238E27FC236}">
                <a16:creationId xmlns:a16="http://schemas.microsoft.com/office/drawing/2014/main" id="{E03BB09D-040D-667E-1B24-FB80C46FEE32}"/>
              </a:ext>
            </a:extLst>
          </p:cNvPr>
          <p:cNvPicPr>
            <a:picLocks noChangeAspect="1"/>
          </p:cNvPicPr>
          <p:nvPr/>
        </p:nvPicPr>
        <p:blipFill>
          <a:blip r:embed="rId3"/>
          <a:stretch>
            <a:fillRect/>
          </a:stretch>
        </p:blipFill>
        <p:spPr>
          <a:xfrm>
            <a:off x="1357660" y="2326147"/>
            <a:ext cx="6627695" cy="4018968"/>
          </a:xfrm>
          <a:prstGeom prst="rect">
            <a:avLst/>
          </a:prstGeom>
          <a:ln w="38100">
            <a:noFill/>
          </a:ln>
        </p:spPr>
      </p:pic>
      <p:sp>
        <p:nvSpPr>
          <p:cNvPr id="6" name="TextBox 5">
            <a:extLst>
              <a:ext uri="{FF2B5EF4-FFF2-40B4-BE49-F238E27FC236}">
                <a16:creationId xmlns:a16="http://schemas.microsoft.com/office/drawing/2014/main" id="{4FDC93DD-1FD3-AD92-9A23-CF25A3F55704}"/>
              </a:ext>
            </a:extLst>
          </p:cNvPr>
          <p:cNvSpPr txBox="1"/>
          <p:nvPr/>
        </p:nvSpPr>
        <p:spPr>
          <a:xfrm>
            <a:off x="1357660" y="6470752"/>
            <a:ext cx="5794664" cy="261610"/>
          </a:xfrm>
          <a:prstGeom prst="rect">
            <a:avLst/>
          </a:prstGeom>
          <a:noFill/>
        </p:spPr>
        <p:txBody>
          <a:bodyPr wrap="square" rtlCol="0">
            <a:spAutoFit/>
          </a:bodyPr>
          <a:lstStyle/>
          <a:p>
            <a:r>
              <a:rPr lang="en-US" sz="1100" dirty="0"/>
              <a:t>Source: https://www.politico.com/2020-election/results/president/</a:t>
            </a:r>
          </a:p>
        </p:txBody>
      </p:sp>
      <p:sp>
        <p:nvSpPr>
          <p:cNvPr id="3" name="Rectangle: Rounded Corners 12">
            <a:extLst>
              <a:ext uri="{FF2B5EF4-FFF2-40B4-BE49-F238E27FC236}">
                <a16:creationId xmlns:a16="http://schemas.microsoft.com/office/drawing/2014/main" id="{764C5278-73B9-4D23-71E4-E0423FAC9181}"/>
              </a:ext>
            </a:extLst>
          </p:cNvPr>
          <p:cNvSpPr/>
          <p:nvPr/>
        </p:nvSpPr>
        <p:spPr>
          <a:xfrm>
            <a:off x="8356743" y="3907006"/>
            <a:ext cx="2700338" cy="857250"/>
          </a:xfrm>
          <a:prstGeom prst="roundRect">
            <a:avLst/>
          </a:prstGeom>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Helvetica" pitchFamily="2" charset="0"/>
              </a:rPr>
              <a:t>New variable: marg2020</a:t>
            </a:r>
          </a:p>
        </p:txBody>
      </p:sp>
    </p:spTree>
    <p:extLst>
      <p:ext uri="{BB962C8B-B14F-4D97-AF65-F5344CB8AC3E}">
        <p14:creationId xmlns:p14="http://schemas.microsoft.com/office/powerpoint/2010/main" val="3246064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677</TotalTime>
  <Words>1079</Words>
  <Application>Microsoft Office PowerPoint</Application>
  <PresentationFormat>Widescreen</PresentationFormat>
  <Paragraphs>120</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Helvetica</vt:lpstr>
      <vt:lpstr>Helvetica Neue</vt:lpstr>
      <vt:lpstr>Office Theme</vt:lpstr>
      <vt:lpstr>Determinants of Body Camera Usage during Fatal Police Shootings in the United States (2015-2022) Team 7 Final Project   Alex Khater, Rajeev Koneru, Cora Martin </vt:lpstr>
      <vt:lpstr>Data Set Information Recap</vt:lpstr>
      <vt:lpstr>EDA Recap</vt:lpstr>
      <vt:lpstr>SMART Question Findings Recap</vt:lpstr>
      <vt:lpstr>New SMART Research Question  For the years 2021 and 2022, do any of the following variables influence a state's proportion of body camera usage: US region, law enforcement officers per capita, law enforcement spending per capita, body camera mandate laws, and 2020 presidential election leaning have any large? </vt:lpstr>
      <vt:lpstr>New Data</vt:lpstr>
      <vt:lpstr>New Variable #1: Body Camera Laws</vt:lpstr>
      <vt:lpstr>New Variables #2: State Law Enforcement</vt:lpstr>
      <vt:lpstr>New Variable #3: 2020 Victory Margin</vt:lpstr>
      <vt:lpstr>Model #1</vt:lpstr>
      <vt:lpstr>Residual vs. Fitted</vt:lpstr>
      <vt:lpstr>Model #2</vt:lpstr>
      <vt:lpstr>Model #3</vt:lpstr>
      <vt:lpstr>Predicting New Data</vt:lpstr>
      <vt:lpstr>Predicting New Data</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Fatal Police Shootings in the United States from 2015-2022 Team 7 Midterm Exploratory Data Analysis   Alex Khater, Rajeev Khoneru, Cora Martin</dc:title>
  <dc:creator>Martin, Cora</dc:creator>
  <cp:lastModifiedBy>Alexander Khater</cp:lastModifiedBy>
  <cp:revision>27</cp:revision>
  <dcterms:created xsi:type="dcterms:W3CDTF">2022-10-31T21:46:52Z</dcterms:created>
  <dcterms:modified xsi:type="dcterms:W3CDTF">2022-12-12T23:38:52Z</dcterms:modified>
</cp:coreProperties>
</file>